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notesMasterIdLst>
    <p:notesMasterId r:id="rId10"/>
  </p:notesMasterIdLst>
  <p:handoutMasterIdLst>
    <p:handoutMasterId r:id="rId11"/>
  </p:handoutMasterIdLst>
  <p:sldIdLst>
    <p:sldId id="321" r:id="rId2"/>
    <p:sldId id="320" r:id="rId3"/>
    <p:sldId id="311" r:id="rId4"/>
    <p:sldId id="299" r:id="rId5"/>
    <p:sldId id="318" r:id="rId6"/>
    <p:sldId id="315" r:id="rId7"/>
    <p:sldId id="316" r:id="rId8"/>
    <p:sldId id="317" r:id="rId9"/>
  </p:sldIdLst>
  <p:sldSz cx="9144000" cy="6858000" type="screen4x3"/>
  <p:notesSz cx="9929813" cy="6797675"/>
  <p:defaultTextStyle>
    <a:defPPr>
      <a:defRPr lang="he-IL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CC"/>
    <a:srgbClr val="0099FF"/>
    <a:srgbClr val="558ED5"/>
    <a:srgbClr val="FFFF00"/>
    <a:srgbClr val="4F81BD"/>
    <a:srgbClr val="C0504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סגנון ביניים 2 - הדגשה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83" d="100"/>
          <a:sy n="83" d="100"/>
        </p:scale>
        <p:origin x="1450" y="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כותרת עליונה 1"/>
          <p:cNvSpPr>
            <a:spLocks noGrp="1"/>
          </p:cNvSpPr>
          <p:nvPr>
            <p:ph type="hdr" sz="quarter"/>
          </p:nvPr>
        </p:nvSpPr>
        <p:spPr>
          <a:xfrm>
            <a:off x="5625813" y="0"/>
            <a:ext cx="4304001" cy="341242"/>
          </a:xfrm>
          <a:prstGeom prst="rect">
            <a:avLst/>
          </a:prstGeom>
        </p:spPr>
        <p:txBody>
          <a:bodyPr vert="horz" lIns="91427" tIns="45714" rIns="91427" bIns="45714" rtlCol="1"/>
          <a:lstStyle>
            <a:lvl1pPr algn="r">
              <a:defRPr sz="1200"/>
            </a:lvl1pPr>
          </a:lstStyle>
          <a:p>
            <a:endParaRPr lang="he-IL"/>
          </a:p>
        </p:txBody>
      </p:sp>
      <p:sp>
        <p:nvSpPr>
          <p:cNvPr id="3" name="מציין מיקום של תאריך 2"/>
          <p:cNvSpPr>
            <a:spLocks noGrp="1"/>
          </p:cNvSpPr>
          <p:nvPr>
            <p:ph type="dt" sz="quarter" idx="1"/>
          </p:nvPr>
        </p:nvSpPr>
        <p:spPr>
          <a:xfrm>
            <a:off x="2321" y="0"/>
            <a:ext cx="4304001" cy="341242"/>
          </a:xfrm>
          <a:prstGeom prst="rect">
            <a:avLst/>
          </a:prstGeom>
        </p:spPr>
        <p:txBody>
          <a:bodyPr vert="horz" lIns="91427" tIns="45714" rIns="91427" bIns="45714" rtlCol="1"/>
          <a:lstStyle>
            <a:lvl1pPr algn="l">
              <a:defRPr sz="1200"/>
            </a:lvl1pPr>
          </a:lstStyle>
          <a:p>
            <a:fld id="{C93614BF-6C78-4248-BAAD-FC9679E26082}" type="datetimeFigureOut">
              <a:rPr lang="he-IL" smtClean="0"/>
              <a:t>י"ג/תמוז/תשפ"ה</a:t>
            </a:fld>
            <a:endParaRPr lang="he-IL"/>
          </a:p>
        </p:txBody>
      </p:sp>
      <p:sp>
        <p:nvSpPr>
          <p:cNvPr id="4" name="מציין מיקום של כותרת תחתונה 3"/>
          <p:cNvSpPr>
            <a:spLocks noGrp="1"/>
          </p:cNvSpPr>
          <p:nvPr>
            <p:ph type="ftr" sz="quarter" idx="2"/>
          </p:nvPr>
        </p:nvSpPr>
        <p:spPr>
          <a:xfrm>
            <a:off x="5625813" y="6456433"/>
            <a:ext cx="4304001" cy="341242"/>
          </a:xfrm>
          <a:prstGeom prst="rect">
            <a:avLst/>
          </a:prstGeom>
        </p:spPr>
        <p:txBody>
          <a:bodyPr vert="horz" lIns="91427" tIns="45714" rIns="91427" bIns="45714" rtlCol="1" anchor="b"/>
          <a:lstStyle>
            <a:lvl1pPr algn="r">
              <a:defRPr sz="1200"/>
            </a:lvl1pPr>
          </a:lstStyle>
          <a:p>
            <a:endParaRPr lang="he-IL"/>
          </a:p>
        </p:txBody>
      </p:sp>
      <p:sp>
        <p:nvSpPr>
          <p:cNvPr id="5" name="מציין מיקום של מספר שקופית 4"/>
          <p:cNvSpPr>
            <a:spLocks noGrp="1"/>
          </p:cNvSpPr>
          <p:nvPr>
            <p:ph type="sldNum" sz="quarter" idx="3"/>
          </p:nvPr>
        </p:nvSpPr>
        <p:spPr>
          <a:xfrm>
            <a:off x="2321" y="6456433"/>
            <a:ext cx="4304001" cy="341242"/>
          </a:xfrm>
          <a:prstGeom prst="rect">
            <a:avLst/>
          </a:prstGeom>
        </p:spPr>
        <p:txBody>
          <a:bodyPr vert="horz" lIns="91427" tIns="45714" rIns="91427" bIns="45714" rtlCol="1" anchor="b"/>
          <a:lstStyle>
            <a:lvl1pPr algn="l">
              <a:defRPr sz="1200"/>
            </a:lvl1pPr>
          </a:lstStyle>
          <a:p>
            <a:fld id="{670BBF39-F285-4255-9E6E-77B5C95C7700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65580512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כותרת עליונה 1"/>
          <p:cNvSpPr>
            <a:spLocks noGrp="1"/>
          </p:cNvSpPr>
          <p:nvPr>
            <p:ph type="hdr" sz="quarter"/>
          </p:nvPr>
        </p:nvSpPr>
        <p:spPr>
          <a:xfrm>
            <a:off x="5626896" y="2"/>
            <a:ext cx="4302919" cy="339884"/>
          </a:xfrm>
          <a:prstGeom prst="rect">
            <a:avLst/>
          </a:prstGeom>
        </p:spPr>
        <p:txBody>
          <a:bodyPr vert="horz" lIns="95551" tIns="47777" rIns="95551" bIns="47777" rtlCol="1"/>
          <a:lstStyle>
            <a:lvl1pPr algn="r">
              <a:defRPr sz="1300"/>
            </a:lvl1pPr>
          </a:lstStyle>
          <a:p>
            <a:endParaRPr lang="he-IL"/>
          </a:p>
        </p:txBody>
      </p:sp>
      <p:sp>
        <p:nvSpPr>
          <p:cNvPr id="3" name="מציין מיקום של תאריך 2"/>
          <p:cNvSpPr>
            <a:spLocks noGrp="1"/>
          </p:cNvSpPr>
          <p:nvPr>
            <p:ph type="dt" idx="1"/>
          </p:nvPr>
        </p:nvSpPr>
        <p:spPr>
          <a:xfrm>
            <a:off x="2304" y="2"/>
            <a:ext cx="4302919" cy="339884"/>
          </a:xfrm>
          <a:prstGeom prst="rect">
            <a:avLst/>
          </a:prstGeom>
        </p:spPr>
        <p:txBody>
          <a:bodyPr vert="horz" lIns="95551" tIns="47777" rIns="95551" bIns="47777" rtlCol="1"/>
          <a:lstStyle>
            <a:lvl1pPr algn="l">
              <a:defRPr sz="1300"/>
            </a:lvl1pPr>
          </a:lstStyle>
          <a:p>
            <a:fld id="{F1DC1107-FA14-4DA1-AAC0-2F75DB68BB4B}" type="datetimeFigureOut">
              <a:rPr lang="he-IL" smtClean="0"/>
              <a:t>י"ג/תמוז/תשפ"ה</a:t>
            </a:fld>
            <a:endParaRPr lang="he-IL"/>
          </a:p>
        </p:txBody>
      </p:sp>
      <p:sp>
        <p:nvSpPr>
          <p:cNvPr id="4" name="מציין מיקום של תמונת שקופית 3"/>
          <p:cNvSpPr>
            <a:spLocks noGrp="1" noRot="1" noChangeAspect="1"/>
          </p:cNvSpPr>
          <p:nvPr>
            <p:ph type="sldImg" idx="2"/>
          </p:nvPr>
        </p:nvSpPr>
        <p:spPr>
          <a:xfrm>
            <a:off x="3265488" y="509588"/>
            <a:ext cx="3400425" cy="25495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551" tIns="47777" rIns="95551" bIns="47777" rtlCol="1" anchor="ctr"/>
          <a:lstStyle/>
          <a:p>
            <a:endParaRPr lang="he-IL"/>
          </a:p>
        </p:txBody>
      </p:sp>
      <p:sp>
        <p:nvSpPr>
          <p:cNvPr id="5" name="מציין מיקום של הערות 4"/>
          <p:cNvSpPr>
            <a:spLocks noGrp="1"/>
          </p:cNvSpPr>
          <p:nvPr>
            <p:ph type="body" sz="quarter" idx="3"/>
          </p:nvPr>
        </p:nvSpPr>
        <p:spPr>
          <a:xfrm>
            <a:off x="992982" y="3228898"/>
            <a:ext cx="7943850" cy="3058954"/>
          </a:xfrm>
          <a:prstGeom prst="rect">
            <a:avLst/>
          </a:prstGeom>
        </p:spPr>
        <p:txBody>
          <a:bodyPr vert="horz" lIns="95551" tIns="47777" rIns="95551" bIns="47777" rtlCol="1"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4"/>
          </p:nvPr>
        </p:nvSpPr>
        <p:spPr>
          <a:xfrm>
            <a:off x="5626896" y="6456611"/>
            <a:ext cx="4302919" cy="339884"/>
          </a:xfrm>
          <a:prstGeom prst="rect">
            <a:avLst/>
          </a:prstGeom>
        </p:spPr>
        <p:txBody>
          <a:bodyPr vert="horz" lIns="95551" tIns="47777" rIns="95551" bIns="47777" rtlCol="1" anchor="b"/>
          <a:lstStyle>
            <a:lvl1pPr algn="r">
              <a:defRPr sz="1300"/>
            </a:lvl1pPr>
          </a:lstStyle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5"/>
          </p:nvPr>
        </p:nvSpPr>
        <p:spPr>
          <a:xfrm>
            <a:off x="2304" y="6456611"/>
            <a:ext cx="4302919" cy="339884"/>
          </a:xfrm>
          <a:prstGeom prst="rect">
            <a:avLst/>
          </a:prstGeom>
        </p:spPr>
        <p:txBody>
          <a:bodyPr vert="horz" lIns="95551" tIns="47777" rIns="95551" bIns="47777" rtlCol="1" anchor="b"/>
          <a:lstStyle>
            <a:lvl1pPr algn="l">
              <a:defRPr sz="1300"/>
            </a:lvl1pPr>
          </a:lstStyle>
          <a:p>
            <a:fld id="{1D00F1D9-CE5E-4A4A-8794-5A92978221E5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6110165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מונת שקופית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מציין מיקום של הערו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e-IL" dirty="0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00F1D9-CE5E-4A4A-8794-5A92978221E5}" type="slidenum">
              <a:rPr lang="he-IL" smtClean="0"/>
              <a:t>5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1917179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רי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401497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שקופית כותר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67017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כותרת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he-IL" dirty="0" smtClean="0"/>
              <a:t>לחץ כדי לערוך סגנון כותרת של תבנית בסיס</a:t>
            </a:r>
            <a:endParaRPr lang="he-IL" dirty="0"/>
          </a:p>
        </p:txBody>
      </p:sp>
      <p:sp>
        <p:nvSpPr>
          <p:cNvPr id="7" name="TextBox 6"/>
          <p:cNvSpPr txBox="1"/>
          <p:nvPr userDrawn="1"/>
        </p:nvSpPr>
        <p:spPr>
          <a:xfrm>
            <a:off x="4244526" y="6652164"/>
            <a:ext cx="648072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7C5A36C-0D65-4FA9-8A3E-2C216C99502A}" type="slidenum">
              <a:rPr kumimoji="0" lang="he-IL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lender" panose="02020003050405020304" pitchFamily="18" charset="-79"/>
                <a:ea typeface="+mn-ea"/>
                <a:cs typeface="Blender" panose="02020003050405020304" pitchFamily="18" charset="-79"/>
              </a:rPr>
              <a:pPr marL="0" marR="0" lvl="0" indent="0" algn="ct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he-IL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Blender" panose="02020003050405020304" pitchFamily="18" charset="-79"/>
              <a:ea typeface="+mn-ea"/>
              <a:cs typeface="Blender" panose="02020003050405020304" pitchFamily="18" charset="-79"/>
            </a:endParaRPr>
          </a:p>
        </p:txBody>
      </p:sp>
      <p:sp>
        <p:nvSpPr>
          <p:cNvPr id="22" name="TextBox 31">
            <a:extLst>
              <a:ext uri="{FF2B5EF4-FFF2-40B4-BE49-F238E27FC236}">
                <a16:creationId xmlns:a16="http://schemas.microsoft.com/office/drawing/2014/main" id="{252CD25D-605C-437B-8EEF-7F88A4171D64}"/>
              </a:ext>
            </a:extLst>
          </p:cNvPr>
          <p:cNvSpPr txBox="1"/>
          <p:nvPr userDrawn="1"/>
        </p:nvSpPr>
        <p:spPr>
          <a:xfrm>
            <a:off x="8316416" y="6449908"/>
            <a:ext cx="561073" cy="43890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1" eaLnBrk="1" fontAlgn="auto" latinLnBrk="0" hangingPunct="1">
              <a:lnSpc>
                <a:spcPts val="9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e-IL" sz="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22D44"/>
                </a:solidFill>
                <a:effectLst/>
                <a:uLnTx/>
                <a:uFillTx/>
                <a:latin typeface="Blender" panose="02020003050405020304" pitchFamily="18" charset="-79"/>
                <a:ea typeface="+mn-ea"/>
                <a:cs typeface="Blender" panose="02020003050405020304" pitchFamily="18" charset="-79"/>
              </a:rPr>
              <a:t>מנהל </a:t>
            </a:r>
          </a:p>
          <a:p>
            <a:pPr marL="0" marR="0" lvl="0" indent="0" algn="r" defTabSz="457200" rtl="1" eaLnBrk="1" fontAlgn="auto" latinLnBrk="0" hangingPunct="1">
              <a:lnSpc>
                <a:spcPts val="9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e-IL" sz="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22D44"/>
                </a:solidFill>
                <a:effectLst/>
                <a:uLnTx/>
                <a:uFillTx/>
                <a:latin typeface="Blender" panose="02020003050405020304" pitchFamily="18" charset="-79"/>
                <a:ea typeface="+mn-ea"/>
                <a:cs typeface="Blender" panose="02020003050405020304" pitchFamily="18" charset="-79"/>
              </a:rPr>
              <a:t>בינוי </a:t>
            </a:r>
          </a:p>
          <a:p>
            <a:pPr marL="0" marR="0" lvl="0" indent="0" algn="r" defTabSz="457200" rtl="1" eaLnBrk="1" fontAlgn="auto" latinLnBrk="0" hangingPunct="1">
              <a:lnSpc>
                <a:spcPts val="9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e-IL" sz="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22D44"/>
                </a:solidFill>
                <a:effectLst/>
                <a:uLnTx/>
                <a:uFillTx/>
                <a:latin typeface="Blender" panose="02020003050405020304" pitchFamily="18" charset="-79"/>
                <a:ea typeface="+mn-ea"/>
                <a:cs typeface="Blender" panose="02020003050405020304" pitchFamily="18" charset="-79"/>
              </a:rPr>
              <a:t>ותשתית</a:t>
            </a:r>
          </a:p>
        </p:txBody>
      </p:sp>
      <p:sp>
        <p:nvSpPr>
          <p:cNvPr id="26" name="TextBox 25"/>
          <p:cNvSpPr txBox="1"/>
          <p:nvPr userDrawn="1"/>
        </p:nvSpPr>
        <p:spPr>
          <a:xfrm>
            <a:off x="7482407" y="6635502"/>
            <a:ext cx="906017" cy="2308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e-IL" sz="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BACC6">
                    <a:lumMod val="75000"/>
                  </a:srgbClr>
                </a:solidFill>
                <a:effectLst/>
                <a:uLnTx/>
                <a:uFillTx/>
                <a:latin typeface="Blender" panose="02020003050405020304" pitchFamily="18" charset="-79"/>
                <a:ea typeface="+mn-ea"/>
                <a:cs typeface="Blender" panose="02020003050405020304" pitchFamily="18" charset="-79"/>
              </a:rPr>
              <a:t>אגף מבני ציבור</a:t>
            </a:r>
            <a:endParaRPr kumimoji="0" lang="he-IL" sz="900" b="0" i="0" u="none" strike="noStrike" kern="1200" cap="none" spc="0" normalizeH="0" baseline="0" noProof="0" dirty="0">
              <a:ln>
                <a:noFill/>
              </a:ln>
              <a:solidFill>
                <a:srgbClr val="4BACC6">
                  <a:lumMod val="75000"/>
                </a:srgbClr>
              </a:solidFill>
              <a:effectLst/>
              <a:uLnTx/>
              <a:uFillTx/>
              <a:latin typeface="Blender" panose="02020003050405020304" pitchFamily="18" charset="-79"/>
              <a:ea typeface="+mn-ea"/>
              <a:cs typeface="Blender" panose="02020003050405020304" pitchFamily="18" charset="-79"/>
            </a:endParaRPr>
          </a:p>
        </p:txBody>
      </p:sp>
      <p:sp>
        <p:nvSpPr>
          <p:cNvPr id="25" name="מלבן 24"/>
          <p:cNvSpPr/>
          <p:nvPr userDrawn="1"/>
        </p:nvSpPr>
        <p:spPr>
          <a:xfrm>
            <a:off x="1096958" y="6584333"/>
            <a:ext cx="7344000" cy="85027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he-IL" sz="1800" b="0" i="0" u="none" strike="noStrike" kern="1200" cap="none" spc="0" normalizeH="0" baseline="0" noProof="0">
              <a:ln>
                <a:noFill/>
              </a:ln>
              <a:solidFill>
                <a:srgbClr val="4BACC6">
                  <a:lumMod val="20000"/>
                  <a:lumOff val="80000"/>
                </a:srgbClr>
              </a:solidFill>
              <a:effectLst/>
              <a:uLnTx/>
              <a:uFillTx/>
              <a:latin typeface="Calibri"/>
              <a:ea typeface="+mn-ea"/>
              <a:cs typeface="Arial" panose="020B0604020202020204" pitchFamily="34" charset="0"/>
            </a:endParaRPr>
          </a:p>
        </p:txBody>
      </p:sp>
      <p:pic>
        <p:nvPicPr>
          <p:cNvPr id="11" name="Picture 2" descr="C:\Users\x6562812\Desktop\לוגו עירייה.jpg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02" y="6180436"/>
            <a:ext cx="1051656" cy="661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68971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e-IL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5" Type="http://schemas.openxmlformats.org/officeDocument/2006/relationships/slide" Target="slide7.xml"/><Relationship Id="rId4" Type="http://schemas.openxmlformats.org/officeDocument/2006/relationships/slide" Target="slide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כותרת 1"/>
          <p:cNvSpPr txBox="1">
            <a:spLocks/>
          </p:cNvSpPr>
          <p:nvPr/>
        </p:nvSpPr>
        <p:spPr>
          <a:xfrm>
            <a:off x="1043608" y="905796"/>
            <a:ext cx="6892078" cy="1857449"/>
          </a:xfrm>
          <a:prstGeom prst="rect">
            <a:avLst/>
          </a:prstGeom>
        </p:spPr>
        <p:txBody>
          <a:bodyPr vert="horz" lIns="91440" tIns="45720" rIns="91440" bIns="45720" rtlCol="1" anchor="ctr">
            <a:noAutofit/>
          </a:bodyPr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e-IL" sz="60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avid" panose="020E0502060401010101" pitchFamily="34" charset="-79"/>
                <a:cs typeface="David" panose="020E0502060401010101" pitchFamily="34" charset="-79"/>
              </a:rPr>
              <a:t>מסמך "בראשית"- בדיקת היתכנות</a:t>
            </a:r>
            <a:endParaRPr kumimoji="0" lang="he-IL" sz="6000" b="1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David" panose="020E0502060401010101" pitchFamily="34" charset="-79"/>
              <a:ea typeface="+mj-ea"/>
              <a:cs typeface="David" panose="020E0502060401010101" pitchFamily="34" charset="-79"/>
            </a:endParaRPr>
          </a:p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e-IL" sz="6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David" panose="020E0502060401010101" pitchFamily="34" charset="-79"/>
                <a:ea typeface="+mj-ea"/>
                <a:cs typeface="David" panose="020E0502060401010101" pitchFamily="34" charset="-79"/>
              </a:rPr>
              <a:t> </a:t>
            </a:r>
            <a:endParaRPr kumimoji="0" lang="he-IL" sz="60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David" panose="020E0502060401010101" pitchFamily="34" charset="-79"/>
              <a:ea typeface="+mj-ea"/>
              <a:cs typeface="David" panose="020E0502060401010101" pitchFamily="34" charset="-79"/>
            </a:endParaRPr>
          </a:p>
        </p:txBody>
      </p:sp>
      <p:sp>
        <p:nvSpPr>
          <p:cNvPr id="4" name="כותרת 1"/>
          <p:cNvSpPr txBox="1">
            <a:spLocks/>
          </p:cNvSpPr>
          <p:nvPr/>
        </p:nvSpPr>
        <p:spPr>
          <a:xfrm>
            <a:off x="1043608" y="6381328"/>
            <a:ext cx="1872208" cy="360040"/>
          </a:xfrm>
          <a:prstGeom prst="rect">
            <a:avLst/>
          </a:prstGeom>
        </p:spPr>
        <p:txBody>
          <a:bodyPr vert="horz" lIns="91440" tIns="45720" rIns="91440" bIns="45720" rtlCol="1" anchor="ctr">
            <a:noAutofit/>
          </a:bodyPr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he-IL" sz="1100" dirty="0" smtClean="0">
                <a:latin typeface="David" panose="020E0502060401010101" pitchFamily="34" charset="-79"/>
                <a:cs typeface="David" panose="020E0502060401010101" pitchFamily="34" charset="-79"/>
              </a:rPr>
              <a:t>תאריך </a:t>
            </a:r>
            <a:r>
              <a:rPr lang="he-IL" sz="1100" dirty="0">
                <a:latin typeface="David" panose="020E0502060401010101" pitchFamily="34" charset="-79"/>
                <a:cs typeface="David" panose="020E0502060401010101" pitchFamily="34" charset="-79"/>
              </a:rPr>
              <a:t>עדכון </a:t>
            </a:r>
            <a:r>
              <a:rPr lang="he-IL" sz="1100" dirty="0" smtClean="0">
                <a:latin typeface="David" panose="020E0502060401010101" pitchFamily="34" charset="-79"/>
                <a:cs typeface="David" panose="020E0502060401010101" pitchFamily="34" charset="-79"/>
              </a:rPr>
              <a:t>אחרון: </a:t>
            </a:r>
            <a:r>
              <a:rPr lang="he-IL" sz="1100" dirty="0" smtClean="0">
                <a:latin typeface="David" panose="020E0502060401010101" pitchFamily="34" charset="-79"/>
                <a:cs typeface="David" panose="020E0502060401010101" pitchFamily="34" charset="-79"/>
              </a:rPr>
              <a:t>01/07/2025</a:t>
            </a:r>
            <a:r>
              <a:rPr lang="en-US" sz="1100" dirty="0" smtClean="0">
                <a:latin typeface="David" panose="020E0502060401010101" pitchFamily="34" charset="-79"/>
                <a:cs typeface="David" panose="020E0502060401010101" pitchFamily="34" charset="-79"/>
              </a:rPr>
              <a:t/>
            </a:r>
            <a:br>
              <a:rPr lang="en-US" sz="1100" dirty="0" smtClean="0">
                <a:latin typeface="David" panose="020E0502060401010101" pitchFamily="34" charset="-79"/>
                <a:cs typeface="David" panose="020E0502060401010101" pitchFamily="34" charset="-79"/>
              </a:rPr>
            </a:br>
            <a:endParaRPr lang="he-IL" sz="1100" dirty="0">
              <a:latin typeface="David" panose="020E0502060401010101" pitchFamily="34" charset="-79"/>
              <a:cs typeface="David" panose="020E0502060401010101" pitchFamily="34" charset="-79"/>
            </a:endParaRPr>
          </a:p>
        </p:txBody>
      </p:sp>
      <p:sp>
        <p:nvSpPr>
          <p:cNvPr id="5" name="כותרת 1"/>
          <p:cNvSpPr txBox="1">
            <a:spLocks/>
          </p:cNvSpPr>
          <p:nvPr/>
        </p:nvSpPr>
        <p:spPr>
          <a:xfrm>
            <a:off x="2071478" y="2204864"/>
            <a:ext cx="5001044" cy="633313"/>
          </a:xfrm>
          <a:prstGeom prst="rect">
            <a:avLst/>
          </a:prstGeom>
        </p:spPr>
        <p:txBody>
          <a:bodyPr vert="horz" lIns="91440" tIns="45720" rIns="91440" bIns="45720" rtlCol="1" anchor="ctr">
            <a:noAutofit/>
          </a:bodyPr>
          <a:lstStyle>
            <a:defPPr>
              <a:defRPr lang="he-IL"/>
            </a:defPPr>
            <a:lvl1pPr algn="ctr">
              <a:spcBef>
                <a:spcPct val="0"/>
              </a:spcBef>
              <a:buNone/>
              <a:defRPr sz="3200" b="1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avid" panose="020E0502060401010101" pitchFamily="34" charset="-79"/>
                <a:ea typeface="+mj-ea"/>
                <a:cs typeface="David" panose="020E0502060401010101" pitchFamily="34" charset="-79"/>
              </a:defRPr>
            </a:lvl1pPr>
          </a:lstStyle>
          <a:p>
            <a:endParaRPr lang="he-IL" sz="6000" dirty="0" smtClean="0"/>
          </a:p>
          <a:p>
            <a:r>
              <a:rPr lang="he-IL" sz="6000" dirty="0" smtClean="0"/>
              <a:t>פרויקט:</a:t>
            </a:r>
            <a:endParaRPr lang="he-IL" sz="6000" dirty="0"/>
          </a:p>
        </p:txBody>
      </p:sp>
      <p:sp>
        <p:nvSpPr>
          <p:cNvPr id="7" name="כותרת 1"/>
          <p:cNvSpPr txBox="1">
            <a:spLocks/>
          </p:cNvSpPr>
          <p:nvPr/>
        </p:nvSpPr>
        <p:spPr>
          <a:xfrm>
            <a:off x="3531396" y="5027935"/>
            <a:ext cx="2081208" cy="633313"/>
          </a:xfrm>
          <a:prstGeom prst="rect">
            <a:avLst/>
          </a:prstGeom>
        </p:spPr>
        <p:txBody>
          <a:bodyPr vert="horz" lIns="91440" tIns="45720" rIns="91440" bIns="45720" rtlCol="1" anchor="ctr">
            <a:noAutofit/>
          </a:bodyPr>
          <a:lstStyle>
            <a:defPPr>
              <a:defRPr lang="he-IL"/>
            </a:defPPr>
            <a:lvl1pPr algn="ctr">
              <a:spcBef>
                <a:spcPct val="0"/>
              </a:spcBef>
              <a:buNone/>
              <a:defRPr sz="3200" b="1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avid" panose="020E0502060401010101" pitchFamily="34" charset="-79"/>
                <a:ea typeface="+mj-ea"/>
                <a:cs typeface="David" panose="020E0502060401010101" pitchFamily="34" charset="-79"/>
              </a:defRPr>
            </a:lvl1pPr>
          </a:lstStyle>
          <a:p>
            <a:r>
              <a:rPr lang="he-IL" sz="2800" dirty="0" smtClean="0"/>
              <a:t>תאריך:</a:t>
            </a:r>
          </a:p>
        </p:txBody>
      </p:sp>
      <p:sp>
        <p:nvSpPr>
          <p:cNvPr id="9" name="כותרת 1"/>
          <p:cNvSpPr txBox="1">
            <a:spLocks/>
          </p:cNvSpPr>
          <p:nvPr/>
        </p:nvSpPr>
        <p:spPr>
          <a:xfrm>
            <a:off x="1763688" y="3933056"/>
            <a:ext cx="5818283" cy="633313"/>
          </a:xfrm>
          <a:prstGeom prst="rect">
            <a:avLst/>
          </a:prstGeom>
        </p:spPr>
        <p:txBody>
          <a:bodyPr vert="horz" lIns="91440" tIns="45720" rIns="91440" bIns="45720" rtlCol="1" anchor="ctr">
            <a:noAutofit/>
          </a:bodyPr>
          <a:lstStyle>
            <a:defPPr>
              <a:defRPr lang="he-IL"/>
            </a:defPPr>
            <a:lvl1pPr algn="ctr">
              <a:spcBef>
                <a:spcPct val="0"/>
              </a:spcBef>
              <a:buNone/>
              <a:defRPr sz="3200" b="1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avid" panose="020E0502060401010101" pitchFamily="34" charset="-79"/>
                <a:ea typeface="+mj-ea"/>
                <a:cs typeface="David" panose="020E0502060401010101" pitchFamily="34" charset="-79"/>
              </a:defRPr>
            </a:lvl1pPr>
          </a:lstStyle>
          <a:p>
            <a:pPr>
              <a:lnSpc>
                <a:spcPct val="150000"/>
              </a:lnSpc>
            </a:pPr>
            <a:r>
              <a:rPr lang="he-IL" sz="2800" dirty="0" smtClean="0"/>
              <a:t>אבן דרך מס' 1</a:t>
            </a:r>
          </a:p>
          <a:p>
            <a:pPr>
              <a:lnSpc>
                <a:spcPct val="150000"/>
              </a:lnSpc>
            </a:pPr>
            <a:r>
              <a:rPr lang="he-IL" sz="2800" dirty="0" smtClean="0"/>
              <a:t>בניה חדשה </a:t>
            </a:r>
            <a:r>
              <a:rPr lang="en-US" sz="2800" dirty="0" smtClean="0"/>
              <a:t>New Construction) -</a:t>
            </a:r>
            <a:r>
              <a:rPr lang="he-IL" sz="2800" dirty="0" smtClean="0"/>
              <a:t>) </a:t>
            </a:r>
            <a:r>
              <a:rPr lang="en-US" sz="2800" dirty="0"/>
              <a:t>NC</a:t>
            </a:r>
            <a:endParaRPr lang="he-IL" sz="2800" dirty="0" smtClean="0"/>
          </a:p>
        </p:txBody>
      </p:sp>
    </p:spTree>
    <p:extLst>
      <p:ext uri="{BB962C8B-B14F-4D97-AF65-F5344CB8AC3E}">
        <p14:creationId xmlns:p14="http://schemas.microsoft.com/office/powerpoint/2010/main" val="3635799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כותרת 1"/>
          <p:cNvSpPr txBox="1">
            <a:spLocks/>
          </p:cNvSpPr>
          <p:nvPr/>
        </p:nvSpPr>
        <p:spPr>
          <a:xfrm>
            <a:off x="2000071" y="260648"/>
            <a:ext cx="4923876" cy="633313"/>
          </a:xfrm>
          <a:prstGeom prst="rect">
            <a:avLst/>
          </a:prstGeom>
        </p:spPr>
        <p:txBody>
          <a:bodyPr vert="horz" lIns="91440" tIns="45720" rIns="91440" bIns="45720" rtlCol="1" anchor="ctr">
            <a:noAutofit/>
          </a:bodyPr>
          <a:lstStyle>
            <a:defPPr>
              <a:defRPr lang="he-IL"/>
            </a:defPPr>
            <a:lvl1pPr algn="ctr">
              <a:spcBef>
                <a:spcPct val="0"/>
              </a:spcBef>
              <a:buNone/>
              <a:defRPr sz="3200" b="1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avid" panose="020E0502060401010101" pitchFamily="34" charset="-79"/>
                <a:ea typeface="+mj-ea"/>
                <a:cs typeface="David" panose="020E0502060401010101" pitchFamily="34" charset="-79"/>
              </a:defRPr>
            </a:lvl1pPr>
          </a:lstStyle>
          <a:p>
            <a:r>
              <a:rPr lang="he-IL" dirty="0" smtClean="0"/>
              <a:t>מטרת המסמך</a:t>
            </a:r>
            <a:endParaRPr lang="he-IL" dirty="0"/>
          </a:p>
        </p:txBody>
      </p:sp>
      <p:sp>
        <p:nvSpPr>
          <p:cNvPr id="2" name="מלבן 1"/>
          <p:cNvSpPr/>
          <p:nvPr/>
        </p:nvSpPr>
        <p:spPr>
          <a:xfrm>
            <a:off x="34507" y="1700808"/>
            <a:ext cx="8604448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e-IL" sz="32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David" panose="020E0502060401010101" pitchFamily="34" charset="-79"/>
              </a:rPr>
              <a:t>מסמך "בראשית" הינו מסמך מנחה, המרכז ומתעד את תהליך התנעת פרויקט הבינוי, תוך שמירה על רציפות תהליכית בין גורמי הביצוע השונים, החל מהגדרת הצורך וכלה בתחילת שלב התכנון</a:t>
            </a:r>
            <a:r>
              <a:rPr lang="he-IL" sz="32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David" panose="020E0502060401010101" pitchFamily="34" charset="-79"/>
              </a:rPr>
              <a:t>.</a:t>
            </a:r>
            <a:endParaRPr lang="en-US" sz="1200" dirty="0"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6462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מלבן 24"/>
          <p:cNvSpPr/>
          <p:nvPr/>
        </p:nvSpPr>
        <p:spPr>
          <a:xfrm>
            <a:off x="179512" y="-10164"/>
            <a:ext cx="853077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he-IL" sz="32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avid" panose="020E0502060401010101" pitchFamily="34" charset="-79"/>
                <a:ea typeface="+mj-ea"/>
                <a:cs typeface="David" panose="020E0502060401010101" pitchFamily="34" charset="-79"/>
              </a:rPr>
              <a:t>מסמך "בראשית" - בדיקת היתכנות ומסמך ייזום</a:t>
            </a:r>
          </a:p>
        </p:txBody>
      </p:sp>
      <p:graphicFrame>
        <p:nvGraphicFramePr>
          <p:cNvPr id="5" name="טבלה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8977976"/>
              </p:ext>
            </p:extLst>
          </p:nvPr>
        </p:nvGraphicFramePr>
        <p:xfrm>
          <a:off x="899592" y="476672"/>
          <a:ext cx="7339262" cy="6126478"/>
        </p:xfrm>
        <a:graphic>
          <a:graphicData uri="http://schemas.openxmlformats.org/drawingml/2006/table">
            <a:tbl>
              <a:tblPr rtl="1"/>
              <a:tblGrid>
                <a:gridCol w="482319">
                  <a:extLst>
                    <a:ext uri="{9D8B030D-6E8A-4147-A177-3AD203B41FA5}">
                      <a16:colId xmlns:a16="http://schemas.microsoft.com/office/drawing/2014/main" val="2617123803"/>
                    </a:ext>
                  </a:extLst>
                </a:gridCol>
                <a:gridCol w="482319">
                  <a:extLst>
                    <a:ext uri="{9D8B030D-6E8A-4147-A177-3AD203B41FA5}">
                      <a16:colId xmlns:a16="http://schemas.microsoft.com/office/drawing/2014/main" val="2825712768"/>
                    </a:ext>
                  </a:extLst>
                </a:gridCol>
                <a:gridCol w="482319">
                  <a:extLst>
                    <a:ext uri="{9D8B030D-6E8A-4147-A177-3AD203B41FA5}">
                      <a16:colId xmlns:a16="http://schemas.microsoft.com/office/drawing/2014/main" val="1328821598"/>
                    </a:ext>
                  </a:extLst>
                </a:gridCol>
                <a:gridCol w="140689">
                  <a:extLst>
                    <a:ext uri="{9D8B030D-6E8A-4147-A177-3AD203B41FA5}">
                      <a16:colId xmlns:a16="http://schemas.microsoft.com/office/drawing/2014/main" val="1218915989"/>
                    </a:ext>
                  </a:extLst>
                </a:gridCol>
                <a:gridCol w="207795">
                  <a:extLst>
                    <a:ext uri="{9D8B030D-6E8A-4147-A177-3AD203B41FA5}">
                      <a16:colId xmlns:a16="http://schemas.microsoft.com/office/drawing/2014/main" val="2941029959"/>
                    </a:ext>
                  </a:extLst>
                </a:gridCol>
                <a:gridCol w="1937215">
                  <a:extLst>
                    <a:ext uri="{9D8B030D-6E8A-4147-A177-3AD203B41FA5}">
                      <a16:colId xmlns:a16="http://schemas.microsoft.com/office/drawing/2014/main" val="96785603"/>
                    </a:ext>
                  </a:extLst>
                </a:gridCol>
                <a:gridCol w="669656">
                  <a:extLst>
                    <a:ext uri="{9D8B030D-6E8A-4147-A177-3AD203B41FA5}">
                      <a16:colId xmlns:a16="http://schemas.microsoft.com/office/drawing/2014/main" val="3935738304"/>
                    </a:ext>
                  </a:extLst>
                </a:gridCol>
                <a:gridCol w="26707">
                  <a:extLst>
                    <a:ext uri="{9D8B030D-6E8A-4147-A177-3AD203B41FA5}">
                      <a16:colId xmlns:a16="http://schemas.microsoft.com/office/drawing/2014/main" val="3604227249"/>
                    </a:ext>
                  </a:extLst>
                </a:gridCol>
                <a:gridCol w="30118">
                  <a:extLst>
                    <a:ext uri="{9D8B030D-6E8A-4147-A177-3AD203B41FA5}">
                      <a16:colId xmlns:a16="http://schemas.microsoft.com/office/drawing/2014/main" val="2389996075"/>
                    </a:ext>
                  </a:extLst>
                </a:gridCol>
                <a:gridCol w="215387">
                  <a:extLst>
                    <a:ext uri="{9D8B030D-6E8A-4147-A177-3AD203B41FA5}">
                      <a16:colId xmlns:a16="http://schemas.microsoft.com/office/drawing/2014/main" val="3006226292"/>
                    </a:ext>
                  </a:extLst>
                </a:gridCol>
                <a:gridCol w="231015">
                  <a:extLst>
                    <a:ext uri="{9D8B030D-6E8A-4147-A177-3AD203B41FA5}">
                      <a16:colId xmlns:a16="http://schemas.microsoft.com/office/drawing/2014/main" val="3922455124"/>
                    </a:ext>
                  </a:extLst>
                </a:gridCol>
                <a:gridCol w="343781">
                  <a:extLst>
                    <a:ext uri="{9D8B030D-6E8A-4147-A177-3AD203B41FA5}">
                      <a16:colId xmlns:a16="http://schemas.microsoft.com/office/drawing/2014/main" val="2754248061"/>
                    </a:ext>
                  </a:extLst>
                </a:gridCol>
                <a:gridCol w="355034">
                  <a:extLst>
                    <a:ext uri="{9D8B030D-6E8A-4147-A177-3AD203B41FA5}">
                      <a16:colId xmlns:a16="http://schemas.microsoft.com/office/drawing/2014/main" val="1460533101"/>
                    </a:ext>
                  </a:extLst>
                </a:gridCol>
                <a:gridCol w="177022">
                  <a:extLst>
                    <a:ext uri="{9D8B030D-6E8A-4147-A177-3AD203B41FA5}">
                      <a16:colId xmlns:a16="http://schemas.microsoft.com/office/drawing/2014/main" val="3335210565"/>
                    </a:ext>
                  </a:extLst>
                </a:gridCol>
                <a:gridCol w="182152">
                  <a:extLst>
                    <a:ext uri="{9D8B030D-6E8A-4147-A177-3AD203B41FA5}">
                      <a16:colId xmlns:a16="http://schemas.microsoft.com/office/drawing/2014/main" val="4106076380"/>
                    </a:ext>
                  </a:extLst>
                </a:gridCol>
                <a:gridCol w="182152">
                  <a:extLst>
                    <a:ext uri="{9D8B030D-6E8A-4147-A177-3AD203B41FA5}">
                      <a16:colId xmlns:a16="http://schemas.microsoft.com/office/drawing/2014/main" val="1522460899"/>
                    </a:ext>
                  </a:extLst>
                </a:gridCol>
                <a:gridCol w="365841">
                  <a:extLst>
                    <a:ext uri="{9D8B030D-6E8A-4147-A177-3AD203B41FA5}">
                      <a16:colId xmlns:a16="http://schemas.microsoft.com/office/drawing/2014/main" val="1607374502"/>
                    </a:ext>
                  </a:extLst>
                </a:gridCol>
                <a:gridCol w="367429">
                  <a:extLst>
                    <a:ext uri="{9D8B030D-6E8A-4147-A177-3AD203B41FA5}">
                      <a16:colId xmlns:a16="http://schemas.microsoft.com/office/drawing/2014/main" val="2083329239"/>
                    </a:ext>
                  </a:extLst>
                </a:gridCol>
                <a:gridCol w="460312">
                  <a:extLst>
                    <a:ext uri="{9D8B030D-6E8A-4147-A177-3AD203B41FA5}">
                      <a16:colId xmlns:a16="http://schemas.microsoft.com/office/drawing/2014/main" val="3613542058"/>
                    </a:ext>
                  </a:extLst>
                </a:gridCol>
              </a:tblGrid>
              <a:tr h="89507">
                <a:tc rowSpan="5" gridSpan="2">
                  <a:txBody>
                    <a:bodyPr/>
                    <a:lstStyle/>
                    <a:p>
                      <a:pPr algn="ctr" rtl="1" fontAlgn="ctr"/>
                      <a:r>
                        <a:rPr lang="he-IL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נתונים כלליים</a:t>
                      </a:r>
                    </a:p>
                  </a:txBody>
                  <a:tcPr marL="1307" marR="130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 rowSpan="5"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rowSpan="3" gridSpan="2">
                  <a:txBody>
                    <a:bodyPr/>
                    <a:lstStyle/>
                    <a:p>
                      <a:pPr algn="ctr" rtl="1" fontAlgn="ctr"/>
                      <a:r>
                        <a:rPr lang="he-IL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נתוני פרויקט/שימושים</a:t>
                      </a:r>
                    </a:p>
                  </a:txBody>
                  <a:tcPr marL="1307" marR="130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 rowSpan="3" hMerge="1">
                  <a:txBody>
                    <a:bodyPr/>
                    <a:lstStyle/>
                    <a:p>
                      <a:pPr algn="ctr" rtl="1" fontAlgn="ctr"/>
                      <a:endParaRPr lang="he-IL" sz="600" b="1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1307" marR="130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1" fontAlgn="ctr"/>
                      <a:r>
                        <a:rPr lang="he-IL" sz="6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תיאור הפרויקט </a:t>
                      </a:r>
                    </a:p>
                  </a:txBody>
                  <a:tcPr marL="1307" marR="130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gridSpan="13">
                  <a:txBody>
                    <a:bodyPr/>
                    <a:lstStyle/>
                    <a:p>
                      <a:pPr algn="ctr" rtl="1" fontAlgn="ctr"/>
                      <a:r>
                        <a:rPr lang="he-IL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1307" marR="130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93979787"/>
                  </a:ext>
                </a:extLst>
              </a:tr>
              <a:tr h="89507">
                <a:tc gridSpan="2"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algn="ctr" rtl="1" fontAlgn="ctr"/>
                      <a:endParaRPr lang="he-IL" sz="600" b="1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1307" marR="130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1" fontAlgn="ctr"/>
                      <a:r>
                        <a:rPr lang="he-IL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עיקרי פרוגרמה</a:t>
                      </a:r>
                    </a:p>
                  </a:txBody>
                  <a:tcPr marL="1307" marR="130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gridSpan="13">
                  <a:txBody>
                    <a:bodyPr/>
                    <a:lstStyle/>
                    <a:p>
                      <a:pPr algn="ctr" rtl="1" fontAlgn="ctr"/>
                      <a:r>
                        <a:rPr lang="he-IL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</a:t>
                      </a:r>
                    </a:p>
                  </a:txBody>
                  <a:tcPr marL="1307" marR="130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7118731"/>
                  </a:ext>
                </a:extLst>
              </a:tr>
              <a:tr h="89507">
                <a:tc gridSpan="2"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algn="ctr" rtl="1" fontAlgn="ctr"/>
                      <a:endParaRPr lang="he-IL" sz="600" b="1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1307" marR="130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1" fontAlgn="ctr"/>
                      <a:r>
                        <a:rPr lang="he-IL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מזמין/לקוח</a:t>
                      </a:r>
                    </a:p>
                  </a:txBody>
                  <a:tcPr marL="1307" marR="130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rtl="1" fontAlgn="ctr"/>
                      <a:r>
                        <a:rPr lang="he-IL" sz="6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מזמין</a:t>
                      </a:r>
                    </a:p>
                  </a:txBody>
                  <a:tcPr marL="1307" marR="130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6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1307" marR="1307" marT="130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r" rtl="1" fontAlgn="ctr"/>
                      <a:r>
                        <a:rPr lang="he-IL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לקוח /משתמש </a:t>
                      </a:r>
                    </a:p>
                  </a:txBody>
                  <a:tcPr marL="1307" marR="1307" marT="130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rtl="1" fontAlgn="ctr"/>
                      <a:endParaRPr lang="he-IL" sz="600" b="1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1307" marR="1307" marT="130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 fontAlgn="ctr"/>
                      <a:r>
                        <a:rPr lang="he-IL" sz="6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1307" marR="1307" marT="130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l" rtl="1" fontAlgn="ctr"/>
                      <a:r>
                        <a:rPr lang="he-IL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1307" marR="1307" marT="130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l" rtl="1" fontAlgn="ctr"/>
                      <a:r>
                        <a:rPr lang="he-IL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1307" marR="1307" marT="1307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8341965"/>
                  </a:ext>
                </a:extLst>
              </a:tr>
              <a:tr h="89507">
                <a:tc gridSpan="2"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pPr algn="ctr" rtl="1" fontAlgn="ctr"/>
                      <a:r>
                        <a:rPr lang="he-IL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נתוני מיקום הפרויקט</a:t>
                      </a:r>
                    </a:p>
                  </a:txBody>
                  <a:tcPr marL="1307" marR="130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algn="ctr" rtl="1" fontAlgn="ctr"/>
                      <a:endParaRPr lang="he-IL" sz="600" b="1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1307" marR="130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1" fontAlgn="ctr"/>
                      <a:r>
                        <a:rPr lang="he-IL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כתובת/גוש/חלקה  </a:t>
                      </a:r>
                    </a:p>
                  </a:txBody>
                  <a:tcPr marL="1307" marR="130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rtl="1" fontAlgn="ctr"/>
                      <a:r>
                        <a:rPr lang="he-IL" sz="6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כתובת</a:t>
                      </a:r>
                    </a:p>
                  </a:txBody>
                  <a:tcPr marL="1307" marR="130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6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1307" marR="1307" marT="130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6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גוש</a:t>
                      </a:r>
                    </a:p>
                  </a:txBody>
                  <a:tcPr marL="1307" marR="1307" marT="130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1" fontAlgn="ctr"/>
                      <a:r>
                        <a:rPr lang="he-IL" sz="6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1307" marR="1307" marT="130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600" b="1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1307" marR="1307" marT="130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6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חלקה </a:t>
                      </a:r>
                    </a:p>
                  </a:txBody>
                  <a:tcPr marL="1307" marR="1307" marT="130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6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1307" marR="1307" marT="130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rtl="1" fontAlgn="ctr"/>
                      <a:r>
                        <a:rPr lang="he-IL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1307" marR="1307" marT="1307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82135910"/>
                  </a:ext>
                </a:extLst>
              </a:tr>
              <a:tr h="177752">
                <a:tc gridSpan="2"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algn="ctr" rtl="1" fontAlgn="ctr"/>
                      <a:endParaRPr lang="he-IL" sz="600" b="1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1307" marR="130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1" fontAlgn="ctr"/>
                      <a:r>
                        <a:rPr lang="he-IL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נתוני מגרש</a:t>
                      </a:r>
                    </a:p>
                  </a:txBody>
                  <a:tcPr marL="1307" marR="130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rtl="1" fontAlgn="ctr"/>
                      <a:r>
                        <a:rPr lang="he-IL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שטח מגרש</a:t>
                      </a:r>
                    </a:p>
                  </a:txBody>
                  <a:tcPr marL="1307" marR="130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1307" marR="130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 fontAlgn="ctr"/>
                      <a:r>
                        <a:rPr lang="he-IL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ייעוד המגרש</a:t>
                      </a:r>
                    </a:p>
                  </a:txBody>
                  <a:tcPr marL="1307" marR="1307" marT="1307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1" fontAlgn="ctr"/>
                      <a:r>
                        <a:rPr lang="he-IL" sz="6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1307" marR="130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600" b="1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1307" marR="130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1" fontAlgn="ctr"/>
                      <a:r>
                        <a:rPr lang="he-IL" sz="6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תב"ע מאושרת </a:t>
                      </a:r>
                    </a:p>
                  </a:txBody>
                  <a:tcPr marL="1307" marR="1307" marT="130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rtl="1" fontAlgn="ctr"/>
                      <a:r>
                        <a:rPr lang="he-IL" sz="6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1307" marR="1307" marT="1307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15814429"/>
                  </a:ext>
                </a:extLst>
              </a:tr>
              <a:tr h="207167">
                <a:tc gridSpan="19">
                  <a:txBody>
                    <a:bodyPr/>
                    <a:lstStyle/>
                    <a:p>
                      <a:pPr algn="ctr" rtl="1" fontAlgn="ctr"/>
                      <a:r>
                        <a:rPr lang="he-IL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ריכוז וסיכום משמעויות לבדיקת היתכנות (שלבים  א'-ד') </a:t>
                      </a:r>
                    </a:p>
                  </a:txBody>
                  <a:tcPr marL="1307" marR="130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FF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93993112"/>
                  </a:ext>
                </a:extLst>
              </a:tr>
              <a:tr h="127613">
                <a:tc rowSpan="31">
                  <a:txBody>
                    <a:bodyPr/>
                    <a:lstStyle/>
                    <a:p>
                      <a:pPr algn="ctr" rtl="1" fontAlgn="ctr"/>
                      <a:r>
                        <a:rPr lang="he-IL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בדיקת היתכנות</a:t>
                      </a:r>
                    </a:p>
                  </a:txBody>
                  <a:tcPr marL="1307" marR="1307" marT="1307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6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שלב</a:t>
                      </a:r>
                    </a:p>
                  </a:txBody>
                  <a:tcPr marL="1307" marR="130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6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תיאור השלב</a:t>
                      </a:r>
                    </a:p>
                  </a:txBody>
                  <a:tcPr marL="1307" marR="130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1" fontAlgn="ctr"/>
                      <a:r>
                        <a:rPr lang="he-IL" sz="6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מס"ד</a:t>
                      </a:r>
                    </a:p>
                  </a:txBody>
                  <a:tcPr marL="1307" marR="130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נושאים להתייחסות  </a:t>
                      </a:r>
                    </a:p>
                  </a:txBody>
                  <a:tcPr marL="1307" marR="130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6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גורם מנחה/אחראי</a:t>
                      </a:r>
                    </a:p>
                  </a:txBody>
                  <a:tcPr marL="1307" marR="130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 gridSpan="10">
                  <a:txBody>
                    <a:bodyPr/>
                    <a:lstStyle/>
                    <a:p>
                      <a:pPr algn="ctr" rtl="1" fontAlgn="ctr"/>
                      <a:r>
                        <a:rPr lang="he-IL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פירוט</a:t>
                      </a:r>
                    </a:p>
                  </a:txBody>
                  <a:tcPr marL="1307" marR="130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600" b="1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1307" marR="130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600" b="1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1307" marR="130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6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סימוכין</a:t>
                      </a:r>
                    </a:p>
                  </a:txBody>
                  <a:tcPr marL="1307" marR="130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הערות</a:t>
                      </a:r>
                    </a:p>
                  </a:txBody>
                  <a:tcPr marL="1307" marR="130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3950789"/>
                  </a:ext>
                </a:extLst>
              </a:tr>
              <a:tr h="177752"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rowSpan="5">
                  <a:txBody>
                    <a:bodyPr/>
                    <a:lstStyle/>
                    <a:p>
                      <a:pPr algn="ctr" rtl="1" fontAlgn="ctr"/>
                      <a:r>
                        <a:rPr lang="he-IL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שלב א'</a:t>
                      </a:r>
                    </a:p>
                  </a:txBody>
                  <a:tcPr marL="1307" marR="130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FE2"/>
                    </a:solidFill>
                  </a:tcPr>
                </a:tc>
                <a:tc rowSpan="5">
                  <a:txBody>
                    <a:bodyPr/>
                    <a:lstStyle/>
                    <a:p>
                      <a:pPr algn="ctr" rtl="1" fontAlgn="ctr"/>
                      <a:r>
                        <a:rPr lang="he-IL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בחינה ותיקוף הצורך</a:t>
                      </a:r>
                    </a:p>
                  </a:txBody>
                  <a:tcPr marL="1307" marR="130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FE2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1" fontAlgn="ctr"/>
                      <a:r>
                        <a:rPr lang="he-IL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א/1</a:t>
                      </a:r>
                    </a:p>
                  </a:txBody>
                  <a:tcPr marL="1307" marR="130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FE2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מקור ההנחיה</a:t>
                      </a:r>
                    </a:p>
                  </a:txBody>
                  <a:tcPr marL="1307" marR="130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FE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6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מנכ"ל/סמנכ"ל וכד'</a:t>
                      </a:r>
                    </a:p>
                  </a:txBody>
                  <a:tcPr marL="1307" marR="130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FE2"/>
                    </a:solidFill>
                  </a:tcPr>
                </a:tc>
                <a:tc gridSpan="10">
                  <a:txBody>
                    <a:bodyPr/>
                    <a:lstStyle/>
                    <a:p>
                      <a:pPr algn="ctr" rtl="1" fontAlgn="ctr"/>
                      <a:r>
                        <a:rPr lang="he-IL" sz="6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יש לפרט ולהסביר את הדרישה, לרבות לוח זמנים לביצוע הבדיקה - יש לצרף מסמכים</a:t>
                      </a:r>
                    </a:p>
                  </a:txBody>
                  <a:tcPr marL="1307" marR="130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FE2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600" b="1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1307" marR="130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FE2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600" b="0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1307" marR="130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FE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6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1307" marR="130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FE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1307" marR="130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FE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7699327"/>
                  </a:ext>
                </a:extLst>
              </a:tr>
              <a:tr h="89507"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1" fontAlgn="ctr"/>
                      <a:r>
                        <a:rPr lang="he-IL" sz="6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א/2</a:t>
                      </a:r>
                    </a:p>
                  </a:txBody>
                  <a:tcPr marL="1307" marR="130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FE2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6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יעודי</a:t>
                      </a:r>
                      <a:r>
                        <a:rPr lang="he-IL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קרקע ע"ג תצ"א</a:t>
                      </a:r>
                    </a:p>
                  </a:txBody>
                  <a:tcPr marL="1307" marR="130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FE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6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אגף מבני ציבור</a:t>
                      </a:r>
                    </a:p>
                  </a:txBody>
                  <a:tcPr marL="1307" marR="130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FE2"/>
                    </a:solidFill>
                  </a:tcPr>
                </a:tc>
                <a:tc rowSpan="4" gridSpan="10">
                  <a:txBody>
                    <a:bodyPr/>
                    <a:lstStyle/>
                    <a:p>
                      <a:pPr algn="ctr" rtl="1" fontAlgn="ctr"/>
                      <a:r>
                        <a:rPr lang="he-IL" sz="6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המעבר לשלבים הבאים בבדיקת ההיתכנות מותנה בתיקוף הצורך </a:t>
                      </a:r>
                    </a:p>
                  </a:txBody>
                  <a:tcPr marL="1307" marR="130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FE2"/>
                    </a:solidFill>
                  </a:tcPr>
                </a:tc>
                <a:tc rowSpan="4"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rowSpan="4"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rowSpan="4"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rowSpan="4"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rowSpan="4"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rowSpan="4"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rowSpan="4"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rowSpan="4" hMerge="1">
                  <a:txBody>
                    <a:bodyPr/>
                    <a:lstStyle/>
                    <a:p>
                      <a:pPr algn="ctr" rtl="1" fontAlgn="ctr"/>
                      <a:endParaRPr lang="he-IL" sz="600" b="1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1307" marR="130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FE2"/>
                    </a:solidFill>
                  </a:tcPr>
                </a:tc>
                <a:tc rowSpan="4" hMerge="1">
                  <a:txBody>
                    <a:bodyPr/>
                    <a:lstStyle/>
                    <a:p>
                      <a:pPr algn="ctr" rtl="1" fontAlgn="ctr"/>
                      <a:endParaRPr lang="he-IL" sz="600" b="0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1307" marR="130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FE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6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1307" marR="130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FE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6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1307" marR="130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FE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91740592"/>
                  </a:ext>
                </a:extLst>
              </a:tr>
              <a:tr h="127613"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pPr algn="ctr" rtl="1" fontAlgn="ctr"/>
                      <a:r>
                        <a:rPr lang="he-IL" sz="6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א/3</a:t>
                      </a:r>
                    </a:p>
                  </a:txBody>
                  <a:tcPr marL="1307" marR="130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FE2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rtl="1" fontAlgn="ctr"/>
                      <a:r>
                        <a:rPr lang="he-IL" sz="6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התייחסות היחידה האסטרטגית</a:t>
                      </a:r>
                    </a:p>
                  </a:txBody>
                  <a:tcPr marL="1307" marR="130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FE2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1" fontAlgn="ctr"/>
                      <a:r>
                        <a:rPr lang="he-IL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היחידה האסטרטגית</a:t>
                      </a:r>
                    </a:p>
                  </a:txBody>
                  <a:tcPr marL="1307" marR="130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FE2"/>
                    </a:solidFill>
                  </a:tcPr>
                </a:tc>
                <a:tc gridSpan="10"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algn="r" rtl="1" fontAlgn="ctr"/>
                      <a:endParaRPr lang="he-IL" sz="600" b="0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1307" marR="130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FE2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algn="ctr" rtl="1" fontAlgn="ctr"/>
                      <a:endParaRPr lang="he-IL" sz="600" b="0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1307" marR="130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FE2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 fontAlgn="ctr"/>
                      <a:r>
                        <a:rPr lang="he-IL" sz="6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1307" marR="130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FE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6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1307" marR="130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FE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26192967"/>
                  </a:ext>
                </a:extLst>
              </a:tr>
              <a:tr h="33439"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pPr algn="ctr" rtl="1" fontAlgn="ctr"/>
                      <a:endParaRPr lang="he-IL" sz="600" b="1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1307" marR="130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FE2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 rtl="1" fontAlgn="ctr"/>
                      <a:endParaRPr lang="he-IL" sz="600" b="1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1307" marR="130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FE2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rtl="1" fontAlgn="ctr"/>
                      <a:endParaRPr lang="he-IL" sz="600" b="1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1307" marR="130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FE2"/>
                    </a:solidFill>
                  </a:tcPr>
                </a:tc>
                <a:tc gridSpan="10"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algn="r" rtl="1" fontAlgn="ctr"/>
                      <a:endParaRPr lang="he-IL" sz="600" b="0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1307" marR="130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FE2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algn="ctr" rtl="1" fontAlgn="ctr"/>
                      <a:endParaRPr lang="he-IL" sz="600" b="0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1307" marR="130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FE2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r" rtl="1" fontAlgn="ctr"/>
                      <a:r>
                        <a:rPr lang="he-IL" sz="6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1307" marR="130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FE2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1" fontAlgn="ctr"/>
                      <a:r>
                        <a:rPr lang="he-IL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1307" marR="130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FE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7091866"/>
                  </a:ext>
                </a:extLst>
              </a:tr>
              <a:tr h="89507"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1" fontAlgn="ctr"/>
                      <a:r>
                        <a:rPr lang="he-IL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א/4</a:t>
                      </a:r>
                    </a:p>
                  </a:txBody>
                  <a:tcPr marL="1307" marR="130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FE2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התייחסות המזמין</a:t>
                      </a:r>
                    </a:p>
                  </a:txBody>
                  <a:tcPr marL="1307" marR="130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FE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6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מינהל רלוונטי</a:t>
                      </a:r>
                    </a:p>
                  </a:txBody>
                  <a:tcPr marL="1307" marR="130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FE2"/>
                    </a:solidFill>
                  </a:tcPr>
                </a:tc>
                <a:tc gridSpan="10"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17826727"/>
                  </a:ext>
                </a:extLst>
              </a:tr>
              <a:tr h="127613"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rowSpan="12">
                  <a:txBody>
                    <a:bodyPr/>
                    <a:lstStyle/>
                    <a:p>
                      <a:pPr algn="ctr" rtl="1" fontAlgn="ctr"/>
                      <a:r>
                        <a:rPr lang="he-IL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שלב ב'</a:t>
                      </a:r>
                    </a:p>
                  </a:txBody>
                  <a:tcPr marL="1307" marR="130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12">
                  <a:txBody>
                    <a:bodyPr/>
                    <a:lstStyle/>
                    <a:p>
                      <a:pPr algn="ctr" rtl="1" fontAlgn="ctr"/>
                      <a:r>
                        <a:rPr lang="he-IL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התייחסות גורמים עירוניים מקצועיים</a:t>
                      </a:r>
                    </a:p>
                  </a:txBody>
                  <a:tcPr marL="1307" marR="130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1" fontAlgn="ctr"/>
                      <a:r>
                        <a:rPr lang="he-IL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ב/1</a:t>
                      </a:r>
                    </a:p>
                  </a:txBody>
                  <a:tcPr marL="1307" marR="130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היבטים משפטיים</a:t>
                      </a:r>
                    </a:p>
                  </a:txBody>
                  <a:tcPr marL="1307" marR="130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6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המחלקה המשפטית</a:t>
                      </a:r>
                    </a:p>
                  </a:txBody>
                  <a:tcPr marL="1307" marR="130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0">
                  <a:txBody>
                    <a:bodyPr/>
                    <a:lstStyle/>
                    <a:p>
                      <a:pPr algn="r" rtl="1" fontAlgn="ctr"/>
                      <a:r>
                        <a:rPr lang="he-IL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</a:t>
                      </a:r>
                    </a:p>
                  </a:txBody>
                  <a:tcPr marL="1307" marR="130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r" rtl="1" fontAlgn="ctr"/>
                      <a:endParaRPr lang="he-IL" sz="600" b="0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1307" marR="130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r" rtl="1" fontAlgn="t"/>
                      <a:endParaRPr lang="he-IL" sz="600" b="0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1307" marR="1307" marT="130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 fontAlgn="ctr"/>
                      <a:r>
                        <a:rPr lang="he-IL" sz="6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1307" marR="130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 fontAlgn="t"/>
                      <a:r>
                        <a:rPr lang="he-IL" sz="6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1307" marR="1307" marT="130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43894666"/>
                  </a:ext>
                </a:extLst>
              </a:tr>
              <a:tr h="177752"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1" fontAlgn="ctr"/>
                      <a:r>
                        <a:rPr lang="he-IL" sz="6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ב/2</a:t>
                      </a:r>
                    </a:p>
                  </a:txBody>
                  <a:tcPr marL="1307" marR="130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אקוסטיקה, זיהום קרקע ואויר וכד'</a:t>
                      </a:r>
                    </a:p>
                  </a:txBody>
                  <a:tcPr marL="1307" marR="130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6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הרשות לאיכות הסביבה</a:t>
                      </a:r>
                    </a:p>
                  </a:txBody>
                  <a:tcPr marL="1307" marR="130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0">
                  <a:txBody>
                    <a:bodyPr/>
                    <a:lstStyle/>
                    <a:p>
                      <a:pPr algn="r" rtl="1" fontAlgn="b"/>
                      <a:r>
                        <a:rPr lang="he-IL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</a:t>
                      </a:r>
                    </a:p>
                  </a:txBody>
                  <a:tcPr marL="1307" marR="1307" marT="13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r" rtl="1" fontAlgn="b"/>
                      <a:endParaRPr lang="he-IL" sz="600" b="0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1307" marR="1307" marT="13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r" rtl="1" fontAlgn="t"/>
                      <a:endParaRPr lang="he-IL" sz="600" b="0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1307" marR="1307" marT="130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lang="he-IL" sz="6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1307" marR="1307" marT="13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 fontAlgn="t"/>
                      <a:r>
                        <a:rPr lang="he-IL" sz="6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1307" marR="1307" marT="130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68081038"/>
                  </a:ext>
                </a:extLst>
              </a:tr>
              <a:tr h="91574"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1" fontAlgn="ctr"/>
                      <a:r>
                        <a:rPr lang="he-IL" sz="6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ב/3</a:t>
                      </a:r>
                    </a:p>
                  </a:txBody>
                  <a:tcPr marL="1307" marR="130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6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תוכנית העמדה חזיתות עיצוב וכד'</a:t>
                      </a:r>
                    </a:p>
                  </a:txBody>
                  <a:tcPr marL="1307" marR="130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6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אגף תכנון עיר</a:t>
                      </a:r>
                    </a:p>
                  </a:txBody>
                  <a:tcPr marL="1307" marR="130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0">
                  <a:txBody>
                    <a:bodyPr/>
                    <a:lstStyle/>
                    <a:p>
                      <a:pPr algn="r" rtl="1" fontAlgn="t"/>
                      <a:r>
                        <a:rPr lang="he-IL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</a:t>
                      </a:r>
                    </a:p>
                  </a:txBody>
                  <a:tcPr marL="1307" marR="1307" marT="130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r" rtl="1" fontAlgn="t"/>
                      <a:endParaRPr lang="he-IL" sz="600" b="0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1307" marR="1307" marT="130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r" rtl="1" fontAlgn="t"/>
                      <a:endParaRPr lang="he-IL" sz="600" b="0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1307" marR="1307" marT="130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 fontAlgn="t"/>
                      <a:r>
                        <a:rPr lang="he-IL" sz="6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1307" marR="1307" marT="130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 fontAlgn="t"/>
                      <a:r>
                        <a:rPr lang="he-IL" sz="6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1307" marR="1307" marT="130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25661176"/>
                  </a:ext>
                </a:extLst>
              </a:tr>
              <a:tr h="89507"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1" fontAlgn="ctr"/>
                      <a:r>
                        <a:rPr lang="he-IL" sz="6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ב/4</a:t>
                      </a:r>
                    </a:p>
                  </a:txBody>
                  <a:tcPr marL="1307" marR="130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6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תוכנית</a:t>
                      </a:r>
                      <a:r>
                        <a:rPr lang="he-IL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עיצוב, העמדה, וכד'</a:t>
                      </a:r>
                    </a:p>
                  </a:txBody>
                  <a:tcPr marL="1307" marR="130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6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אדריכל העיר</a:t>
                      </a:r>
                    </a:p>
                  </a:txBody>
                  <a:tcPr marL="1307" marR="130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0">
                  <a:txBody>
                    <a:bodyPr/>
                    <a:lstStyle/>
                    <a:p>
                      <a:pPr algn="ctr" rtl="1" fontAlgn="t"/>
                      <a:r>
                        <a:rPr lang="he-IL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1307" marR="1307" marT="130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 fontAlgn="t"/>
                      <a:r>
                        <a:rPr lang="he-IL" sz="6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1307" marR="1307" marT="130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 fontAlgn="t"/>
                      <a:r>
                        <a:rPr lang="he-IL" sz="6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1307" marR="1307" marT="130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89097909"/>
                  </a:ext>
                </a:extLst>
              </a:tr>
              <a:tr h="127613"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1" fontAlgn="ctr"/>
                      <a:r>
                        <a:rPr lang="he-IL" sz="6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ב/5</a:t>
                      </a:r>
                    </a:p>
                  </a:txBody>
                  <a:tcPr marL="1307" marR="130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היבטי שימור</a:t>
                      </a:r>
                    </a:p>
                  </a:txBody>
                  <a:tcPr marL="1307" marR="130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מחלקת שימור </a:t>
                      </a:r>
                      <a:endParaRPr lang="he-IL" sz="600" b="1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1307" marR="130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1" fontAlgn="ctr"/>
                      <a:r>
                        <a:rPr lang="he-IL" sz="6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1307" marR="130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1" fontAlgn="ctr"/>
                      <a:r>
                        <a:rPr lang="he-IL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1307" marR="1307" marT="130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6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1307" marR="1307" marT="130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6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1307" marR="1307" marT="130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6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1307" marR="1307" marT="130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rtl="1" fontAlgn="ctr"/>
                      <a:r>
                        <a:rPr lang="he-IL" sz="6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1307" marR="1307" marT="1307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r" rtl="1" fontAlgn="ctr"/>
                      <a:endParaRPr lang="he-IL" sz="600" b="0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1307" marR="130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rtl="1" fontAlgn="t"/>
                      <a:endParaRPr lang="he-IL" sz="600" b="0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1307" marR="1307" marT="130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 fontAlgn="ctr"/>
                      <a:r>
                        <a:rPr lang="he-IL" sz="6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1307" marR="130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1" fontAlgn="t"/>
                      <a:r>
                        <a:rPr lang="he-IL" sz="6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1307" marR="1307" marT="130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48745906"/>
                  </a:ext>
                </a:extLst>
              </a:tr>
              <a:tr h="154492"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1" fontAlgn="ctr"/>
                      <a:r>
                        <a:rPr lang="he-IL" sz="6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ב/6</a:t>
                      </a:r>
                    </a:p>
                  </a:txBody>
                  <a:tcPr marL="1307" marR="130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היבטי תנועה (כניסות, מפרצי העלאה /הורדה וכד')</a:t>
                      </a:r>
                    </a:p>
                  </a:txBody>
                  <a:tcPr marL="1307" marR="130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6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אגף התנועה</a:t>
                      </a:r>
                    </a:p>
                  </a:txBody>
                  <a:tcPr marL="1307" marR="130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0">
                  <a:txBody>
                    <a:bodyPr/>
                    <a:lstStyle/>
                    <a:p>
                      <a:pPr algn="r" rtl="1" fontAlgn="t"/>
                      <a:r>
                        <a:rPr lang="he-IL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</a:t>
                      </a:r>
                    </a:p>
                  </a:txBody>
                  <a:tcPr marL="1307" marR="1307" marT="130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r" rtl="1" fontAlgn="t"/>
                      <a:endParaRPr lang="he-IL" sz="600" b="0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1307" marR="1307" marT="130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rtl="1" fontAlgn="t"/>
                      <a:endParaRPr lang="he-IL" sz="600" b="0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1307" marR="1307" marT="130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 fontAlgn="t"/>
                      <a:r>
                        <a:rPr lang="he-IL" sz="6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1307" marR="1307" marT="130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1" fontAlgn="t"/>
                      <a:r>
                        <a:rPr lang="he-IL" sz="6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1307" marR="1307" marT="130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50663336"/>
                  </a:ext>
                </a:extLst>
              </a:tr>
              <a:tr h="89507"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1" fontAlgn="ctr"/>
                      <a:r>
                        <a:rPr lang="he-IL" sz="6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ב/7</a:t>
                      </a:r>
                    </a:p>
                  </a:txBody>
                  <a:tcPr marL="1307" marR="130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תשתיות- מצב קיים ותשתיות מתוכננות</a:t>
                      </a:r>
                    </a:p>
                  </a:txBody>
                  <a:tcPr marL="1307" marR="130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6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תאום הנדסי</a:t>
                      </a:r>
                    </a:p>
                  </a:txBody>
                  <a:tcPr marL="1307" marR="130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0">
                  <a:txBody>
                    <a:bodyPr/>
                    <a:lstStyle/>
                    <a:p>
                      <a:pPr algn="r" rtl="1" fontAlgn="ctr"/>
                      <a:r>
                        <a:rPr lang="he-IL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</a:t>
                      </a:r>
                    </a:p>
                  </a:txBody>
                  <a:tcPr marL="1307" marR="130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 fontAlgn="ctr"/>
                      <a:r>
                        <a:rPr lang="he-IL" sz="6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1307" marR="130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1" fontAlgn="t"/>
                      <a:r>
                        <a:rPr lang="he-IL" sz="6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1307" marR="1307" marT="130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68197590"/>
                  </a:ext>
                </a:extLst>
              </a:tr>
              <a:tr h="89507"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1" fontAlgn="ctr"/>
                      <a:r>
                        <a:rPr lang="he-IL" sz="6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ב/8</a:t>
                      </a:r>
                    </a:p>
                  </a:txBody>
                  <a:tcPr marL="1307" marR="130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היבטים </a:t>
                      </a:r>
                      <a:r>
                        <a:rPr lang="he-IL" sz="6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נכסיים</a:t>
                      </a:r>
                      <a:endParaRPr lang="he-IL" sz="600" b="1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1307" marR="130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6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אגף הנכסים</a:t>
                      </a:r>
                    </a:p>
                  </a:txBody>
                  <a:tcPr marL="1307" marR="130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0">
                  <a:txBody>
                    <a:bodyPr/>
                    <a:lstStyle/>
                    <a:p>
                      <a:pPr algn="r" rtl="1" fontAlgn="ctr"/>
                      <a:r>
                        <a:rPr lang="he-IL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</a:t>
                      </a:r>
                    </a:p>
                  </a:txBody>
                  <a:tcPr marL="1307" marR="130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r" rtl="1" fontAlgn="ctr"/>
                      <a:endParaRPr lang="he-IL" sz="600" b="0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1307" marR="130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rtl="1" fontAlgn="t"/>
                      <a:endParaRPr lang="he-IL" sz="600" b="0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1307" marR="1307" marT="130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 fontAlgn="ctr"/>
                      <a:r>
                        <a:rPr lang="he-IL" sz="6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1307" marR="130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1" fontAlgn="t"/>
                      <a:r>
                        <a:rPr lang="he-IL" sz="6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1307" marR="1307" marT="130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9169509"/>
                  </a:ext>
                </a:extLst>
              </a:tr>
              <a:tr h="89507"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1" fontAlgn="ctr"/>
                      <a:r>
                        <a:rPr lang="he-IL" sz="6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ב/9</a:t>
                      </a:r>
                    </a:p>
                  </a:txBody>
                  <a:tcPr marL="1307" marR="130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שיתוף/יידוע ציבור</a:t>
                      </a:r>
                    </a:p>
                  </a:txBody>
                  <a:tcPr marL="1307" marR="130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6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מינהל קהילה</a:t>
                      </a:r>
                    </a:p>
                  </a:txBody>
                  <a:tcPr marL="1307" marR="130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0">
                  <a:txBody>
                    <a:bodyPr/>
                    <a:lstStyle/>
                    <a:p>
                      <a:pPr algn="r" rtl="1" fontAlgn="ctr"/>
                      <a:r>
                        <a:rPr lang="he-IL" sz="6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</a:t>
                      </a:r>
                    </a:p>
                  </a:txBody>
                  <a:tcPr marL="1307" marR="130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r" rtl="1" fontAlgn="ctr"/>
                      <a:endParaRPr lang="he-IL" sz="600" b="0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1307" marR="130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rtl="1" fontAlgn="t"/>
                      <a:endParaRPr lang="he-IL" sz="600" b="0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1307" marR="1307" marT="130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 fontAlgn="ctr"/>
                      <a:r>
                        <a:rPr lang="he-IL" sz="6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1307" marR="130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1" fontAlgn="t"/>
                      <a:r>
                        <a:rPr lang="he-IL" sz="6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1307" marR="1307" marT="130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13099614"/>
                  </a:ext>
                </a:extLst>
              </a:tr>
              <a:tr h="89507"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1" fontAlgn="ctr"/>
                      <a:r>
                        <a:rPr lang="he-IL" sz="6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ב/10</a:t>
                      </a:r>
                    </a:p>
                  </a:txBody>
                  <a:tcPr marL="1307" marR="130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ניקוז וניהול מי נגר </a:t>
                      </a:r>
                    </a:p>
                  </a:txBody>
                  <a:tcPr marL="1307" marR="130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6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יחידת התיעול </a:t>
                      </a:r>
                    </a:p>
                  </a:txBody>
                  <a:tcPr marL="1307" marR="130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0">
                  <a:txBody>
                    <a:bodyPr/>
                    <a:lstStyle/>
                    <a:p>
                      <a:pPr algn="ctr" rtl="1" fontAlgn="ctr"/>
                      <a:r>
                        <a:rPr lang="he-IL" sz="6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1307" marR="130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r" rtl="1" fontAlgn="ctr"/>
                      <a:endParaRPr lang="he-IL" sz="600" b="0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1307" marR="130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rtl="1" fontAlgn="t"/>
                      <a:endParaRPr lang="he-IL" sz="600" b="0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1307" marR="1307" marT="130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 fontAlgn="ctr"/>
                      <a:r>
                        <a:rPr lang="he-IL" sz="6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1307" marR="130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1" fontAlgn="t"/>
                      <a:r>
                        <a:rPr lang="he-IL" sz="6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1307" marR="1307" marT="130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24245435"/>
                  </a:ext>
                </a:extLst>
              </a:tr>
              <a:tr h="127613"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1" fontAlgn="ctr"/>
                      <a:r>
                        <a:rPr lang="he-IL" sz="6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ב/11</a:t>
                      </a:r>
                    </a:p>
                  </a:txBody>
                  <a:tcPr marL="1307" marR="130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הזנות ראשיות לתשתיות (חשמל, מים ביוב, וכד')</a:t>
                      </a:r>
                    </a:p>
                  </a:txBody>
                  <a:tcPr marL="1307" marR="130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6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אגף מבני ציבור </a:t>
                      </a:r>
                    </a:p>
                  </a:txBody>
                  <a:tcPr marL="1307" marR="130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0">
                  <a:txBody>
                    <a:bodyPr/>
                    <a:lstStyle/>
                    <a:p>
                      <a:pPr algn="ctr" rtl="1" fontAlgn="ctr"/>
                      <a:r>
                        <a:rPr lang="he-IL" sz="6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1307" marR="130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r" rtl="1" fontAlgn="ctr"/>
                      <a:endParaRPr lang="he-IL" sz="600" b="0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1307" marR="130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rtl="1" fontAlgn="t"/>
                      <a:endParaRPr lang="he-IL" sz="600" b="0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1307" marR="1307" marT="130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 fontAlgn="ctr"/>
                      <a:r>
                        <a:rPr lang="he-IL" sz="6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1307" marR="130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1" fontAlgn="t"/>
                      <a:r>
                        <a:rPr lang="he-IL" sz="6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1307" marR="1307" marT="130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6382380"/>
                  </a:ext>
                </a:extLst>
              </a:tr>
              <a:tr h="190633"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1" fontAlgn="ctr"/>
                      <a:r>
                        <a:rPr lang="he-IL" sz="6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ב/12</a:t>
                      </a:r>
                    </a:p>
                  </a:txBody>
                  <a:tcPr marL="1307" marR="130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התייחסות גורמים חיצוניים (</a:t>
                      </a:r>
                      <a:r>
                        <a:rPr lang="he-IL" sz="6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כב"א</a:t>
                      </a:r>
                      <a:r>
                        <a:rPr lang="he-IL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, </a:t>
                      </a:r>
                      <a:r>
                        <a:rPr lang="he-IL" sz="6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פקע"ר,משרד</a:t>
                      </a:r>
                      <a:r>
                        <a:rPr lang="he-IL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הבריאות וכד')</a:t>
                      </a:r>
                    </a:p>
                  </a:txBody>
                  <a:tcPr marL="1307" marR="130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6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אגף מבני ציבור </a:t>
                      </a:r>
                    </a:p>
                  </a:txBody>
                  <a:tcPr marL="1307" marR="130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0">
                  <a:txBody>
                    <a:bodyPr/>
                    <a:lstStyle/>
                    <a:p>
                      <a:pPr algn="ctr" rtl="1" fontAlgn="ctr"/>
                      <a:r>
                        <a:rPr lang="he-IL" sz="6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1307" marR="130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r" rtl="1" fontAlgn="ctr"/>
                      <a:endParaRPr lang="he-IL" sz="600" b="0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1307" marR="130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rtl="1" fontAlgn="t"/>
                      <a:endParaRPr lang="he-IL" sz="600" b="0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1307" marR="1307" marT="130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 fontAlgn="ctr"/>
                      <a:r>
                        <a:rPr lang="he-IL" sz="6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1307" marR="130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1" fontAlgn="t"/>
                      <a:r>
                        <a:rPr lang="he-IL" sz="6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1307" marR="1307" marT="130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07660869"/>
                  </a:ext>
                </a:extLst>
              </a:tr>
              <a:tr h="89507"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rowSpan="10">
                  <a:txBody>
                    <a:bodyPr/>
                    <a:lstStyle/>
                    <a:p>
                      <a:pPr algn="ctr" rtl="1" fontAlgn="ctr"/>
                      <a:r>
                        <a:rPr lang="he-IL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שלב ג'</a:t>
                      </a:r>
                    </a:p>
                  </a:txBody>
                  <a:tcPr marL="1307" marR="130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FE2"/>
                    </a:solidFill>
                  </a:tcPr>
                </a:tc>
                <a:tc rowSpan="10">
                  <a:txBody>
                    <a:bodyPr/>
                    <a:lstStyle/>
                    <a:p>
                      <a:pPr algn="ctr" rtl="1" fontAlgn="ctr"/>
                      <a:r>
                        <a:rPr lang="he-IL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משמעויות וחלופות של בדיקת ההיתכנות</a:t>
                      </a:r>
                    </a:p>
                  </a:txBody>
                  <a:tcPr marL="1307" marR="130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FE2"/>
                    </a:solidFill>
                  </a:tcPr>
                </a:tc>
                <a:tc rowSpan="7" gridSpan="2">
                  <a:txBody>
                    <a:bodyPr/>
                    <a:lstStyle/>
                    <a:p>
                      <a:pPr algn="ctr" rtl="1" fontAlgn="ctr"/>
                      <a:r>
                        <a:rPr lang="he-IL" sz="6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ג/1</a:t>
                      </a:r>
                    </a:p>
                  </a:txBody>
                  <a:tcPr marL="1307" marR="130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FE2"/>
                    </a:solidFill>
                  </a:tcPr>
                </a:tc>
                <a:tc rowSpan="7"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rowSpan="7">
                  <a:txBody>
                    <a:bodyPr/>
                    <a:lstStyle/>
                    <a:p>
                      <a:pPr algn="ctr" rtl="1" fontAlgn="ctr"/>
                      <a:r>
                        <a:rPr lang="he-IL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כללי</a:t>
                      </a:r>
                    </a:p>
                  </a:txBody>
                  <a:tcPr marL="1307" marR="130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FE2"/>
                    </a:solidFill>
                  </a:tcPr>
                </a:tc>
                <a:tc rowSpan="7">
                  <a:txBody>
                    <a:bodyPr/>
                    <a:lstStyle/>
                    <a:p>
                      <a:pPr algn="ctr" rtl="1" fontAlgn="ctr"/>
                      <a:r>
                        <a:rPr lang="he-IL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אגף מבני ציבור</a:t>
                      </a:r>
                    </a:p>
                  </a:txBody>
                  <a:tcPr marL="1307" marR="130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FE2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rtl="1" fontAlgn="ctr"/>
                      <a:r>
                        <a:rPr lang="he-IL" sz="6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</a:t>
                      </a:r>
                    </a:p>
                  </a:txBody>
                  <a:tcPr marL="1307" marR="130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FE2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r" rtl="1" fontAlgn="ctr"/>
                      <a:endParaRPr lang="he-IL" sz="600" b="1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1307" marR="1568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FE2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r" rtl="1" fontAlgn="ctr"/>
                      <a:r>
                        <a:rPr lang="he-IL" sz="6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לו"ז</a:t>
                      </a:r>
                    </a:p>
                  </a:txBody>
                  <a:tcPr marL="1307" marR="1568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FE2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1" fontAlgn="t"/>
                      <a:endParaRPr lang="he-IL" sz="600" b="0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1307" marR="1307" marT="130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FE2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rtl="1" fontAlgn="ctr"/>
                      <a:endParaRPr lang="he-IL" sz="600" b="1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1307" marR="1568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FE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t"/>
                      <a:r>
                        <a:rPr lang="he-IL" sz="6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8</a:t>
                      </a:r>
                    </a:p>
                  </a:txBody>
                  <a:tcPr marL="1307" marR="1307" marT="130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FE2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r" rtl="1" fontAlgn="ctr"/>
                      <a:r>
                        <a:rPr lang="he-IL" sz="6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איכות סביבה</a:t>
                      </a:r>
                    </a:p>
                  </a:txBody>
                  <a:tcPr marL="1307" marR="1568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FE2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1" fontAlgn="t"/>
                      <a:endParaRPr lang="he-IL" sz="600" b="0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1307" marR="1307" marT="130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FE2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1" fontAlgn="t"/>
                      <a:endParaRPr lang="he-IL" sz="600" b="0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1307" marR="1307" marT="130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FE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t"/>
                      <a:r>
                        <a:rPr lang="he-IL" sz="6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1307" marR="1307" marT="130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FE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t"/>
                      <a:r>
                        <a:rPr lang="he-IL" sz="6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1307" marR="1307" marT="130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FE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96605394"/>
                  </a:ext>
                </a:extLst>
              </a:tr>
              <a:tr h="89507"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rtl="1" fontAlgn="ctr"/>
                      <a:r>
                        <a:rPr lang="he-IL" sz="6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2</a:t>
                      </a:r>
                    </a:p>
                  </a:txBody>
                  <a:tcPr marL="1307" marR="130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FE2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r" rtl="1" fontAlgn="ctr"/>
                      <a:endParaRPr lang="he-IL" sz="600" b="1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1307" marR="1568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FE2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r" rtl="1" fontAlgn="ctr"/>
                      <a:r>
                        <a:rPr lang="he-IL" sz="6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נכסי</a:t>
                      </a:r>
                    </a:p>
                  </a:txBody>
                  <a:tcPr marL="1307" marR="1568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FE2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1" fontAlgn="t"/>
                      <a:endParaRPr lang="he-IL" sz="600" b="0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1307" marR="1307" marT="130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FE2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rtl="1" fontAlgn="ctr"/>
                      <a:endParaRPr lang="he-IL" sz="600" b="1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1307" marR="1568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FE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t"/>
                      <a:r>
                        <a:rPr lang="he-IL" sz="6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9</a:t>
                      </a:r>
                    </a:p>
                  </a:txBody>
                  <a:tcPr marL="1307" marR="1307" marT="130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FE2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r" rtl="1" fontAlgn="ctr"/>
                      <a:r>
                        <a:rPr lang="he-IL" sz="6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עבודות היקפיות</a:t>
                      </a:r>
                    </a:p>
                  </a:txBody>
                  <a:tcPr marL="1307" marR="1568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FE2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1" fontAlgn="t"/>
                      <a:endParaRPr lang="he-IL" sz="600" b="0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1307" marR="1307" marT="130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FE2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1" fontAlgn="t"/>
                      <a:endParaRPr lang="he-IL" sz="600" b="0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1307" marR="1307" marT="130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FE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t"/>
                      <a:r>
                        <a:rPr lang="he-IL" sz="6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1307" marR="1307" marT="130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FE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t"/>
                      <a:r>
                        <a:rPr lang="he-IL" sz="6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1307" marR="1307" marT="130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FE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31924763"/>
                  </a:ext>
                </a:extLst>
              </a:tr>
              <a:tr h="89507"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rtl="1" fontAlgn="ctr"/>
                      <a:r>
                        <a:rPr lang="he-IL" sz="6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3</a:t>
                      </a:r>
                    </a:p>
                  </a:txBody>
                  <a:tcPr marL="1307" marR="130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FE2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r" rtl="1" fontAlgn="ctr"/>
                      <a:endParaRPr lang="he-IL" sz="600" b="1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1307" marR="1568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FE2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r" rtl="1" fontAlgn="ctr"/>
                      <a:r>
                        <a:rPr lang="he-IL" sz="6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תכנון עיר </a:t>
                      </a:r>
                    </a:p>
                  </a:txBody>
                  <a:tcPr marL="1307" marR="1568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FE2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1" fontAlgn="t"/>
                      <a:endParaRPr lang="he-IL" sz="600" b="0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1307" marR="1307" marT="130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FE2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rtl="1" fontAlgn="ctr"/>
                      <a:endParaRPr lang="he-IL" sz="600" b="1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1307" marR="1568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FE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t"/>
                      <a:r>
                        <a:rPr lang="he-IL" sz="6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10</a:t>
                      </a:r>
                    </a:p>
                  </a:txBody>
                  <a:tcPr marL="1307" marR="1307" marT="130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FE2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r" rtl="1" fontAlgn="ctr"/>
                      <a:r>
                        <a:rPr lang="he-IL" sz="6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ביצוע ושלביות</a:t>
                      </a:r>
                    </a:p>
                  </a:txBody>
                  <a:tcPr marL="1307" marR="1568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FE2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1" fontAlgn="t"/>
                      <a:endParaRPr lang="he-IL" sz="600" b="0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1307" marR="1307" marT="130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FE2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1" fontAlgn="t"/>
                      <a:endParaRPr lang="he-IL" sz="600" b="0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1307" marR="1307" marT="130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FE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t"/>
                      <a:r>
                        <a:rPr lang="he-IL" sz="6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1307" marR="1307" marT="130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FE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t"/>
                      <a:r>
                        <a:rPr lang="he-IL" sz="6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1307" marR="1307" marT="130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FE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3610599"/>
                  </a:ext>
                </a:extLst>
              </a:tr>
              <a:tr h="89507"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rtl="1" fontAlgn="ctr"/>
                      <a:r>
                        <a:rPr lang="he-IL" sz="6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4</a:t>
                      </a:r>
                    </a:p>
                  </a:txBody>
                  <a:tcPr marL="1307" marR="130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FE2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r" rtl="1" fontAlgn="ctr"/>
                      <a:endParaRPr lang="he-IL" sz="600" b="1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1307" marR="1568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FE2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r" rtl="1" fontAlgn="ctr"/>
                      <a:r>
                        <a:rPr lang="he-IL" sz="6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חשמל</a:t>
                      </a:r>
                    </a:p>
                  </a:txBody>
                  <a:tcPr marL="1307" marR="1568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FE2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1" fontAlgn="t"/>
                      <a:endParaRPr lang="he-IL" sz="600" b="0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1307" marR="1307" marT="130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FE2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rtl="1" fontAlgn="ctr"/>
                      <a:endParaRPr lang="he-IL" sz="600" b="1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1307" marR="1568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FE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t"/>
                      <a:r>
                        <a:rPr lang="he-IL" sz="6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11</a:t>
                      </a:r>
                    </a:p>
                  </a:txBody>
                  <a:tcPr marL="1307" marR="1307" marT="130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FE2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r" rtl="1" fontAlgn="ctr"/>
                      <a:r>
                        <a:rPr lang="he-IL" sz="6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תפעול ואחזקה</a:t>
                      </a:r>
                    </a:p>
                  </a:txBody>
                  <a:tcPr marL="1307" marR="1568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FE2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1" fontAlgn="t"/>
                      <a:endParaRPr lang="he-IL" sz="600" b="0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1307" marR="1307" marT="130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FE2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1" fontAlgn="t"/>
                      <a:endParaRPr lang="he-IL" sz="600" b="0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1307" marR="1307" marT="130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FE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t"/>
                      <a:r>
                        <a:rPr lang="he-IL" sz="6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1307" marR="1307" marT="130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FE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t"/>
                      <a:r>
                        <a:rPr lang="he-IL" sz="6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1307" marR="1307" marT="130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FE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0328889"/>
                  </a:ext>
                </a:extLst>
              </a:tr>
              <a:tr h="89507"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rtl="1" fontAlgn="ctr"/>
                      <a:r>
                        <a:rPr lang="he-IL" sz="6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5</a:t>
                      </a:r>
                    </a:p>
                  </a:txBody>
                  <a:tcPr marL="1307" marR="130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FE2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r" rtl="1" fontAlgn="ctr"/>
                      <a:endParaRPr lang="he-IL" sz="600" b="1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1307" marR="1568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FE2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r" rtl="1" fontAlgn="ctr"/>
                      <a:r>
                        <a:rPr lang="he-IL" sz="6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מים וביוב</a:t>
                      </a:r>
                    </a:p>
                  </a:txBody>
                  <a:tcPr marL="1307" marR="1568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FE2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1" fontAlgn="t"/>
                      <a:endParaRPr lang="he-IL" sz="600" b="0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1307" marR="1307" marT="130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FE2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rtl="1" fontAlgn="ctr"/>
                      <a:endParaRPr lang="he-IL" sz="600" b="1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1307" marR="1568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FE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t"/>
                      <a:r>
                        <a:rPr lang="he-IL" sz="6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12</a:t>
                      </a:r>
                    </a:p>
                  </a:txBody>
                  <a:tcPr marL="1307" marR="1307" marT="130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FE2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r" rtl="1" fontAlgn="ctr"/>
                      <a:r>
                        <a:rPr lang="he-IL" sz="6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שיתוף/יידוע ציבור</a:t>
                      </a:r>
                    </a:p>
                  </a:txBody>
                  <a:tcPr marL="1307" marR="1568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FE2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1" fontAlgn="t"/>
                      <a:endParaRPr lang="he-IL" sz="600" b="0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1307" marR="1307" marT="130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FE2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1" fontAlgn="t"/>
                      <a:endParaRPr lang="he-IL" sz="600" b="0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1307" marR="1307" marT="130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FE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t"/>
                      <a:r>
                        <a:rPr lang="he-IL" sz="6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1307" marR="1307" marT="130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FE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t"/>
                      <a:r>
                        <a:rPr lang="he-IL" sz="6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1307" marR="1307" marT="130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FE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9350223"/>
                  </a:ext>
                </a:extLst>
              </a:tr>
              <a:tr h="89507"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rtl="1" fontAlgn="ctr"/>
                      <a:r>
                        <a:rPr lang="he-IL" sz="6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6</a:t>
                      </a:r>
                    </a:p>
                  </a:txBody>
                  <a:tcPr marL="1307" marR="130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FE2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r" rtl="1" fontAlgn="ctr"/>
                      <a:endParaRPr lang="he-IL" sz="600" b="1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1307" marR="1568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FE2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r" rtl="1" fontAlgn="ctr"/>
                      <a:r>
                        <a:rPr lang="he-IL" sz="6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עצים </a:t>
                      </a:r>
                    </a:p>
                  </a:txBody>
                  <a:tcPr marL="1307" marR="1568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FE2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 fontAlgn="t"/>
                      <a:r>
                        <a:rPr lang="he-IL" sz="6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13</a:t>
                      </a:r>
                    </a:p>
                  </a:txBody>
                  <a:tcPr marL="1307" marR="1307" marT="130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FE2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r" rtl="1" fontAlgn="ctr"/>
                      <a:r>
                        <a:rPr lang="he-IL" sz="6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סטטוטוריקה/רישוי</a:t>
                      </a:r>
                    </a:p>
                  </a:txBody>
                  <a:tcPr marL="1307" marR="1568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FE2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1" fontAlgn="t"/>
                      <a:endParaRPr lang="he-IL" sz="600" b="0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1307" marR="1307" marT="130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FE2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1" fontAlgn="t"/>
                      <a:endParaRPr lang="he-IL" sz="600" b="0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1307" marR="1307" marT="130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FE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t"/>
                      <a:r>
                        <a:rPr lang="he-IL" sz="6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1307" marR="1307" marT="130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FE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t"/>
                      <a:r>
                        <a:rPr lang="he-IL" sz="6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1307" marR="1307" marT="130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FE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50217461"/>
                  </a:ext>
                </a:extLst>
              </a:tr>
              <a:tr h="89507"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rtl="1" fontAlgn="ctr"/>
                      <a:r>
                        <a:rPr lang="he-IL" sz="6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7</a:t>
                      </a:r>
                    </a:p>
                  </a:txBody>
                  <a:tcPr marL="1307" marR="130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FE2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r" rtl="1" fontAlgn="ctr"/>
                      <a:endParaRPr lang="he-IL" sz="600" b="1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1307" marR="1568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FE2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r" rtl="1" fontAlgn="ctr"/>
                      <a:r>
                        <a:rPr lang="he-IL" sz="6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עתיקות</a:t>
                      </a:r>
                    </a:p>
                  </a:txBody>
                  <a:tcPr marL="1307" marR="1568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FE2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1" fontAlgn="t"/>
                      <a:endParaRPr lang="he-IL" sz="600" b="0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1307" marR="1307" marT="130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FE2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rtl="1" fontAlgn="ctr"/>
                      <a:endParaRPr lang="he-IL" sz="600" b="1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1307" marR="1568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FE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t"/>
                      <a:r>
                        <a:rPr lang="he-IL" sz="6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14</a:t>
                      </a:r>
                    </a:p>
                  </a:txBody>
                  <a:tcPr marL="1307" marR="1307" marT="130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FE2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r" rtl="1" fontAlgn="ctr"/>
                      <a:r>
                        <a:rPr lang="he-IL" sz="6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שונות</a:t>
                      </a:r>
                    </a:p>
                  </a:txBody>
                  <a:tcPr marL="1307" marR="1568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FE2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1" fontAlgn="t"/>
                      <a:endParaRPr lang="he-IL" sz="600" b="0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1307" marR="1307" marT="130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FE2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1" fontAlgn="t"/>
                      <a:endParaRPr lang="he-IL" sz="600" b="0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1307" marR="1307" marT="130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FE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t"/>
                      <a:r>
                        <a:rPr lang="he-IL" sz="6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1307" marR="1307" marT="130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FE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t"/>
                      <a:r>
                        <a:rPr lang="he-IL" sz="6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1307" marR="1307" marT="130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FE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06775783"/>
                  </a:ext>
                </a:extLst>
              </a:tr>
              <a:tr h="89507"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rowSpan="3" gridSpan="2">
                  <a:txBody>
                    <a:bodyPr/>
                    <a:lstStyle/>
                    <a:p>
                      <a:pPr algn="ctr" rtl="1" fontAlgn="ctr"/>
                      <a:r>
                        <a:rPr lang="he-IL" sz="6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ג/2-4</a:t>
                      </a:r>
                    </a:p>
                  </a:txBody>
                  <a:tcPr marL="1307" marR="130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4"/>
                    </a:solidFill>
                  </a:tcPr>
                </a:tc>
                <a:tc rowSpan="3"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rtl="1" fontAlgn="ctr"/>
                      <a:r>
                        <a:rPr lang="he-IL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חלופות א' - ג'</a:t>
                      </a:r>
                    </a:p>
                  </a:txBody>
                  <a:tcPr marL="1307" marR="130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4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rtl="1" fontAlgn="ctr"/>
                      <a:r>
                        <a:rPr lang="he-IL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אגף מבני ציבור</a:t>
                      </a:r>
                    </a:p>
                  </a:txBody>
                  <a:tcPr marL="1307" marR="130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4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rtl="1" fontAlgn="ctr"/>
                      <a:r>
                        <a:rPr lang="he-IL" sz="6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</a:t>
                      </a:r>
                    </a:p>
                  </a:txBody>
                  <a:tcPr marL="1307" marR="130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4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r" rtl="1" fontAlgn="ctr"/>
                      <a:endParaRPr lang="he-IL" sz="600" b="1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1307" marR="1568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4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r" rtl="1" fontAlgn="ctr"/>
                      <a:r>
                        <a:rPr lang="he-IL" sz="6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שטח </a:t>
                      </a:r>
                    </a:p>
                  </a:txBody>
                  <a:tcPr marL="1307" marR="1568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4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600" b="1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1307" marR="130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4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rtl="1" fontAlgn="ctr"/>
                      <a:endParaRPr lang="he-IL" sz="600" b="1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1307" marR="1568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6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4</a:t>
                      </a:r>
                    </a:p>
                  </a:txBody>
                  <a:tcPr marL="1307" marR="130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4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r" rtl="1" fontAlgn="ctr"/>
                      <a:r>
                        <a:rPr lang="he-IL" sz="6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יתרונות </a:t>
                      </a:r>
                    </a:p>
                  </a:txBody>
                  <a:tcPr marL="1307" marR="1568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4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1" fontAlgn="t"/>
                      <a:endParaRPr lang="he-IL" sz="600" b="0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1307" marR="1307" marT="130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4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rtl="1" fontAlgn="t"/>
                      <a:endParaRPr lang="he-IL" sz="600" b="0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1307" marR="1307" marT="130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t"/>
                      <a:r>
                        <a:rPr lang="he-IL" sz="6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1307" marR="1307" marT="130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4"/>
                    </a:solidFill>
                  </a:tcPr>
                </a:tc>
                <a:tc>
                  <a:txBody>
                    <a:bodyPr/>
                    <a:lstStyle/>
                    <a:p>
                      <a:pPr algn="l" rtl="1" fontAlgn="t"/>
                      <a:r>
                        <a:rPr lang="he-IL" sz="6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1307" marR="1307" marT="130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98366024"/>
                  </a:ext>
                </a:extLst>
              </a:tr>
              <a:tr h="89507"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rtl="1" fontAlgn="ctr"/>
                      <a:r>
                        <a:rPr lang="he-IL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2</a:t>
                      </a:r>
                    </a:p>
                  </a:txBody>
                  <a:tcPr marL="1307" marR="130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4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r" rtl="1" fontAlgn="ctr"/>
                      <a:endParaRPr lang="he-IL" sz="600" b="1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1307" marR="1568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4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r" rtl="1" fontAlgn="ctr"/>
                      <a:r>
                        <a:rPr lang="he-IL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יחס נטו ברוטו</a:t>
                      </a:r>
                    </a:p>
                  </a:txBody>
                  <a:tcPr marL="1307" marR="1568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4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600" b="1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1307" marR="130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4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rtl="1" fontAlgn="ctr"/>
                      <a:endParaRPr lang="he-IL" sz="600" b="1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1307" marR="1568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6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5</a:t>
                      </a:r>
                    </a:p>
                  </a:txBody>
                  <a:tcPr marL="1307" marR="130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4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r" rtl="1" fontAlgn="ctr"/>
                      <a:r>
                        <a:rPr lang="he-IL" sz="6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חסרונות</a:t>
                      </a:r>
                    </a:p>
                  </a:txBody>
                  <a:tcPr marL="1307" marR="1568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4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1" fontAlgn="t"/>
                      <a:endParaRPr lang="he-IL" sz="600" b="0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1307" marR="1307" marT="130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4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rtl="1" fontAlgn="t"/>
                      <a:endParaRPr lang="he-IL" sz="600" b="0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1307" marR="1307" marT="130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t"/>
                      <a:r>
                        <a:rPr lang="he-IL" sz="6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1307" marR="1307" marT="130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4"/>
                    </a:solidFill>
                  </a:tcPr>
                </a:tc>
                <a:tc>
                  <a:txBody>
                    <a:bodyPr/>
                    <a:lstStyle/>
                    <a:p>
                      <a:pPr algn="l" rtl="1" fontAlgn="t"/>
                      <a:r>
                        <a:rPr lang="he-IL" sz="6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1307" marR="1307" marT="130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5204907"/>
                  </a:ext>
                </a:extLst>
              </a:tr>
              <a:tr h="112890"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rtl="1" fontAlgn="ctr"/>
                      <a:r>
                        <a:rPr lang="he-IL" sz="6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3</a:t>
                      </a:r>
                    </a:p>
                  </a:txBody>
                  <a:tcPr marL="1307" marR="130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4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r" rtl="1" fontAlgn="ctr"/>
                      <a:endParaRPr lang="he-IL" sz="600" b="1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1307" marR="1568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4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r" rtl="1" fontAlgn="ctr"/>
                      <a:r>
                        <a:rPr lang="he-IL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אומדן</a:t>
                      </a:r>
                    </a:p>
                  </a:txBody>
                  <a:tcPr marL="1307" marR="1568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4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600" b="1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1307" marR="130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4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rtl="1" fontAlgn="ctr"/>
                      <a:endParaRPr lang="he-IL" sz="600" b="1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1307" marR="1568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6</a:t>
                      </a:r>
                    </a:p>
                  </a:txBody>
                  <a:tcPr marL="1307" marR="130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4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r" rtl="1" fontAlgn="ctr"/>
                      <a:r>
                        <a:rPr lang="he-IL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סיכונים</a:t>
                      </a:r>
                    </a:p>
                  </a:txBody>
                  <a:tcPr marL="1307" marR="1568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4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1" fontAlgn="t"/>
                      <a:endParaRPr lang="he-IL" sz="600" b="0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1307" marR="1307" marT="130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4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rtl="1" fontAlgn="t"/>
                      <a:endParaRPr lang="he-IL" sz="600" b="0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1307" marR="1307" marT="130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t"/>
                      <a:r>
                        <a:rPr lang="he-IL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1307" marR="1307" marT="130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4"/>
                    </a:solidFill>
                  </a:tcPr>
                </a:tc>
                <a:tc>
                  <a:txBody>
                    <a:bodyPr/>
                    <a:lstStyle/>
                    <a:p>
                      <a:pPr algn="l" rtl="1" fontAlgn="t"/>
                      <a:r>
                        <a:rPr lang="he-IL" sz="6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1307" marR="1307" marT="130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0621221"/>
                  </a:ext>
                </a:extLst>
              </a:tr>
              <a:tr h="89507"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rtl="1" fontAlgn="ctr"/>
                      <a:r>
                        <a:rPr lang="he-IL" sz="6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שלב ד'</a:t>
                      </a:r>
                    </a:p>
                  </a:txBody>
                  <a:tcPr marL="1307" marR="130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rtl="1" fontAlgn="ctr"/>
                      <a:r>
                        <a:rPr lang="he-IL" sz="6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סיכום ממונה עירוני לבדיקת ההיתכנות</a:t>
                      </a:r>
                    </a:p>
                  </a:txBody>
                  <a:tcPr marL="1307" marR="130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1" fontAlgn="ctr"/>
                      <a:r>
                        <a:rPr lang="he-IL" sz="6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ד/1</a:t>
                      </a:r>
                    </a:p>
                  </a:txBody>
                  <a:tcPr marL="1307" marR="130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אישור הפרויקט</a:t>
                      </a:r>
                    </a:p>
                  </a:txBody>
                  <a:tcPr marL="1307" marR="130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rtl="1" fontAlgn="ctr"/>
                      <a:r>
                        <a:rPr lang="he-IL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אגף מבני ציבור  -לאחר החלטת ממונה עירוני </a:t>
                      </a:r>
                    </a:p>
                  </a:txBody>
                  <a:tcPr marL="1307" marR="130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 gridSpan="10">
                  <a:txBody>
                    <a:bodyPr/>
                    <a:lstStyle/>
                    <a:p>
                      <a:pPr algn="ctr" rtl="1" fontAlgn="ctr"/>
                      <a:r>
                        <a:rPr lang="he-IL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יש לצרף את סיכום הממונה העירוני + מצגת שהוצגה ואושרה בדיון</a:t>
                      </a:r>
                      <a:br>
                        <a:rPr lang="he-IL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/>
                      </a:r>
                      <a:br>
                        <a:rPr lang="he-IL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600" b="0" i="0" u="none" strike="noStrike" dirty="0">
                          <a:solidFill>
                            <a:srgbClr val="0070C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הערה: תוצרי בדיקת ההיתכנות:</a:t>
                      </a:r>
                      <a:r>
                        <a:rPr lang="he-IL" sz="600" b="1" i="0" u="none" strike="noStrike" dirty="0">
                          <a:solidFill>
                            <a:srgbClr val="0070C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ניתן/לא ניתן </a:t>
                      </a:r>
                      <a:r>
                        <a:rPr lang="he-IL" sz="600" b="0" i="0" u="none" strike="noStrike" dirty="0">
                          <a:solidFill>
                            <a:srgbClr val="0070C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לבצע את </a:t>
                      </a:r>
                      <a:r>
                        <a:rPr lang="he-IL" sz="600" b="0" i="0" u="none" strike="noStrike" dirty="0" err="1">
                          <a:solidFill>
                            <a:srgbClr val="0070C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הפרוייקט</a:t>
                      </a:r>
                      <a:r>
                        <a:rPr lang="he-IL" sz="600" b="0" i="0" u="none" strike="noStrike" dirty="0">
                          <a:solidFill>
                            <a:srgbClr val="0070C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וכן משמעויות למימושו של לו"ז, תקציב, ניהול סיכונים וכד'.</a:t>
                      </a:r>
                      <a:endParaRPr lang="he-IL" sz="600" b="1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1307" marR="130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 fontAlgn="ctr"/>
                      <a:r>
                        <a:rPr lang="he-IL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1307" marR="130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1" fontAlgn="t"/>
                      <a:r>
                        <a:rPr lang="he-IL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1307" marR="1307" marT="130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25850332"/>
                  </a:ext>
                </a:extLst>
              </a:tr>
              <a:tr h="89507"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1" fontAlgn="ctr"/>
                      <a:r>
                        <a:rPr lang="he-IL" sz="6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ד/2</a:t>
                      </a:r>
                    </a:p>
                  </a:txBody>
                  <a:tcPr marL="1307" marR="130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חלופה נבחרת להתקדמות</a:t>
                      </a:r>
                    </a:p>
                  </a:txBody>
                  <a:tcPr marL="1307" marR="130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gridSpan="10"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algn="l" rtl="1" fontAlgn="ctr"/>
                      <a:endParaRPr lang="he-IL" sz="600" b="0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1307" marR="130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 vMerge="1">
                  <a:txBody>
                    <a:bodyPr/>
                    <a:lstStyle/>
                    <a:p>
                      <a:pPr algn="l" rtl="1" fontAlgn="t"/>
                      <a:endParaRPr lang="he-IL" sz="600" b="0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1307" marR="1307" marT="130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1" fontAlgn="ctr"/>
                      <a:r>
                        <a:rPr lang="he-IL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1307" marR="130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1" fontAlgn="t"/>
                      <a:r>
                        <a:rPr lang="he-IL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1307" marR="1307" marT="130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808041"/>
                  </a:ext>
                </a:extLst>
              </a:tr>
              <a:tr h="175230"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1" fontAlgn="ctr"/>
                      <a:r>
                        <a:rPr lang="he-IL" sz="6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ד/3</a:t>
                      </a:r>
                    </a:p>
                  </a:txBody>
                  <a:tcPr marL="1307" marR="130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6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תמצית הוראות והנחיות-החלטות מרכזיות</a:t>
                      </a:r>
                    </a:p>
                  </a:txBody>
                  <a:tcPr marL="1307" marR="130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gridSpan="10"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algn="l" rtl="1" fontAlgn="ctr"/>
                      <a:endParaRPr lang="he-IL" sz="600" b="0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1307" marR="130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 algn="l" rtl="1" fontAlgn="t"/>
                      <a:endParaRPr lang="he-IL" sz="600" b="0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1307" marR="1307" marT="130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1" fontAlgn="ctr"/>
                      <a:r>
                        <a:rPr lang="he-IL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1307" marR="130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1" fontAlgn="t"/>
                      <a:r>
                        <a:rPr lang="he-IL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1307" marR="1307" marT="130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76494293"/>
                  </a:ext>
                </a:extLst>
              </a:tr>
              <a:tr h="89507">
                <a:tc gridSpan="19">
                  <a:txBody>
                    <a:bodyPr/>
                    <a:lstStyle/>
                    <a:p>
                      <a:pPr algn="ctr" rtl="1" fontAlgn="ctr"/>
                      <a:r>
                        <a:rPr lang="he-IL" sz="6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העברת "מקל" (שלב ה') </a:t>
                      </a:r>
                    </a:p>
                  </a:txBody>
                  <a:tcPr marL="1307" marR="130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FF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2990396"/>
                  </a:ext>
                </a:extLst>
              </a:tr>
              <a:tr h="127613">
                <a:tc rowSpan="5">
                  <a:txBody>
                    <a:bodyPr/>
                    <a:lstStyle/>
                    <a:p>
                      <a:pPr algn="ctr" rtl="1" fontAlgn="ctr"/>
                      <a:r>
                        <a:rPr lang="he-IL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העברת "מקל"</a:t>
                      </a:r>
                    </a:p>
                  </a:txBody>
                  <a:tcPr marL="1307" marR="1307" marT="1307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6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שלב</a:t>
                      </a:r>
                    </a:p>
                  </a:txBody>
                  <a:tcPr marL="1307" marR="130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6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תיאור השלב</a:t>
                      </a:r>
                    </a:p>
                  </a:txBody>
                  <a:tcPr marL="1307" marR="130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1" fontAlgn="ctr"/>
                      <a:r>
                        <a:rPr lang="he-IL" sz="6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מס"ד</a:t>
                      </a:r>
                    </a:p>
                  </a:txBody>
                  <a:tcPr marL="1307" marR="130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6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נושא </a:t>
                      </a:r>
                    </a:p>
                  </a:txBody>
                  <a:tcPr marL="1307" marR="130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1" fontAlgn="ctr"/>
                      <a:r>
                        <a:rPr lang="he-IL" sz="6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גורם מנחה/אחראי</a:t>
                      </a:r>
                    </a:p>
                  </a:txBody>
                  <a:tcPr marL="1307" marR="130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gridSpan="9">
                  <a:txBody>
                    <a:bodyPr/>
                    <a:lstStyle/>
                    <a:p>
                      <a:pPr algn="ctr" rtl="1" fontAlgn="ctr"/>
                      <a:r>
                        <a:rPr lang="he-IL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פירוט</a:t>
                      </a:r>
                    </a:p>
                  </a:txBody>
                  <a:tcPr marL="1307" marR="130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600" b="1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1307" marR="130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600" b="1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1307" marR="130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6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סימוכין</a:t>
                      </a:r>
                    </a:p>
                  </a:txBody>
                  <a:tcPr marL="1307" marR="130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6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הערות</a:t>
                      </a:r>
                    </a:p>
                  </a:txBody>
                  <a:tcPr marL="1307" marR="130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4001093"/>
                  </a:ext>
                </a:extLst>
              </a:tr>
              <a:tr h="89507"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algn="ctr" rtl="1" fontAlgn="ctr"/>
                      <a:r>
                        <a:rPr lang="he-IL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שלב ה' </a:t>
                      </a:r>
                    </a:p>
                  </a:txBody>
                  <a:tcPr marL="1307" marR="130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rtl="1" fontAlgn="ctr"/>
                      <a:r>
                        <a:rPr lang="he-IL" sz="6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העברת "מקל" לגורם המבצע</a:t>
                      </a:r>
                    </a:p>
                  </a:txBody>
                  <a:tcPr marL="1307" marR="130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1" fontAlgn="ctr"/>
                      <a:r>
                        <a:rPr lang="he-IL" sz="6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ה/1</a:t>
                      </a:r>
                    </a:p>
                  </a:txBody>
                  <a:tcPr marL="1307" marR="130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6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מינוי גורם מנהל ומבצע </a:t>
                      </a:r>
                    </a:p>
                  </a:txBody>
                  <a:tcPr marL="1307" marR="130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1" fontAlgn="ctr"/>
                      <a:r>
                        <a:rPr lang="he-IL" sz="6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ממונה עירוני</a:t>
                      </a:r>
                    </a:p>
                  </a:txBody>
                  <a:tcPr marL="1307" marR="130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 fontAlgn="ctr"/>
                      <a:r>
                        <a:rPr lang="he-IL" sz="6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1307" marR="130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rtl="1" fontAlgn="ctr"/>
                      <a:r>
                        <a:rPr lang="he-IL" sz="6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1307" marR="1307" marT="130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 fontAlgn="ctr"/>
                      <a:r>
                        <a:rPr lang="he-IL" sz="6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1307" marR="1307" marT="130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1" fontAlgn="ctr"/>
                      <a:r>
                        <a:rPr lang="he-IL" sz="6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1307" marR="1307" marT="130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1" fontAlgn="ctr"/>
                      <a:r>
                        <a:rPr lang="he-IL" sz="6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1307" marR="1307" marT="130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l" rtl="1" fontAlgn="ctr"/>
                      <a:r>
                        <a:rPr lang="he-IL" sz="6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1307" marR="1307" marT="1307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600" b="0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1307" marR="130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1" fontAlgn="t"/>
                      <a:endParaRPr lang="he-IL" sz="600" b="0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1307" marR="1307" marT="130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6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1307" marR="130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t"/>
                      <a:r>
                        <a:rPr lang="he-IL" sz="6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1307" marR="1307" marT="130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58878049"/>
                  </a:ext>
                </a:extLst>
              </a:tr>
              <a:tr h="89507"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1" fontAlgn="ctr"/>
                      <a:r>
                        <a:rPr lang="he-IL" sz="6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ה/2</a:t>
                      </a:r>
                    </a:p>
                  </a:txBody>
                  <a:tcPr marL="1307" marR="130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6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מינוי מנהל פרויקט עירוני</a:t>
                      </a:r>
                    </a:p>
                  </a:txBody>
                  <a:tcPr marL="1307" marR="130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1" fontAlgn="ctr"/>
                      <a:r>
                        <a:rPr lang="he-IL" sz="6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ממונה עירוני</a:t>
                      </a:r>
                    </a:p>
                  </a:txBody>
                  <a:tcPr marL="1307" marR="130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 fontAlgn="ctr"/>
                      <a:r>
                        <a:rPr lang="he-IL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1307" marR="130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rtl="1" fontAlgn="ctr"/>
                      <a:r>
                        <a:rPr lang="he-IL" sz="6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1307" marR="1307" marT="130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 fontAlgn="ctr"/>
                      <a:r>
                        <a:rPr lang="he-IL" sz="6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1307" marR="1307" marT="130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1" fontAlgn="ctr"/>
                      <a:r>
                        <a:rPr lang="he-IL" sz="6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1307" marR="1307" marT="130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1" fontAlgn="ctr"/>
                      <a:r>
                        <a:rPr lang="he-IL" sz="6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1307" marR="1307" marT="130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l" rtl="1" fontAlgn="ctr"/>
                      <a:r>
                        <a:rPr lang="he-IL" sz="6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1307" marR="1307" marT="1307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600" b="0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1307" marR="130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1" fontAlgn="t"/>
                      <a:endParaRPr lang="he-IL" sz="600" b="0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1307" marR="1307" marT="130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6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1307" marR="130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t"/>
                      <a:r>
                        <a:rPr lang="he-IL" sz="6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1307" marR="1307" marT="130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02768896"/>
                  </a:ext>
                </a:extLst>
              </a:tr>
              <a:tr h="89507"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1" fontAlgn="ctr"/>
                      <a:r>
                        <a:rPr lang="he-IL" sz="6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ה/3</a:t>
                      </a:r>
                    </a:p>
                  </a:txBody>
                  <a:tcPr marL="1307" marR="130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6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דיון העברת "מקל" מסודרת</a:t>
                      </a:r>
                    </a:p>
                  </a:txBody>
                  <a:tcPr marL="1307" marR="130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1" fontAlgn="ctr"/>
                      <a:r>
                        <a:rPr lang="he-IL" sz="6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אגף מבני ציבור </a:t>
                      </a:r>
                    </a:p>
                  </a:txBody>
                  <a:tcPr marL="1307" marR="130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gridSpan="9">
                  <a:txBody>
                    <a:bodyPr/>
                    <a:lstStyle/>
                    <a:p>
                      <a:pPr algn="ctr" rtl="1" fontAlgn="ctr"/>
                      <a:r>
                        <a:rPr lang="he-IL" sz="6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1307" marR="130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600" b="0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1307" marR="130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1" fontAlgn="t"/>
                      <a:endParaRPr lang="he-IL" sz="600" b="0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1307" marR="1307" marT="130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6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1307" marR="130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t"/>
                      <a:r>
                        <a:rPr lang="he-IL" sz="6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1307" marR="1307" marT="130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10720919"/>
                  </a:ext>
                </a:extLst>
              </a:tr>
              <a:tr h="177752"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1" fontAlgn="ctr"/>
                      <a:r>
                        <a:rPr lang="he-IL" sz="6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ה/4</a:t>
                      </a:r>
                    </a:p>
                  </a:txBody>
                  <a:tcPr marL="1307" marR="130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6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אישור קבלת הפרויקט</a:t>
                      </a:r>
                    </a:p>
                  </a:txBody>
                  <a:tcPr marL="1307" marR="130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1" fontAlgn="ctr"/>
                      <a:r>
                        <a:rPr lang="he-IL" sz="6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מנהל פרויקט עירוני </a:t>
                      </a:r>
                    </a:p>
                  </a:txBody>
                  <a:tcPr marL="1307" marR="130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gridSpan="9">
                  <a:txBody>
                    <a:bodyPr/>
                    <a:lstStyle/>
                    <a:p>
                      <a:pPr algn="ctr" rtl="1" fontAlgn="ctr"/>
                      <a:r>
                        <a:rPr lang="he-IL" sz="6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אישור מנהל פרויקט עירוני על כך שקרא ואישר את בדיקת ההיתכנות ובמידת הצורך העלה על הכתב את השגותיו והערותיו</a:t>
                      </a:r>
                    </a:p>
                  </a:txBody>
                  <a:tcPr marL="1307" marR="130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600" b="0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1307" marR="130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1" fontAlgn="t"/>
                      <a:endParaRPr lang="he-IL" sz="600" b="0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1307" marR="1307" marT="130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6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1307" marR="130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t"/>
                      <a:r>
                        <a:rPr lang="he-IL" sz="6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1307" marR="1307" marT="130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02254205"/>
                  </a:ext>
                </a:extLst>
              </a:tr>
              <a:tr h="89507">
                <a:tc gridSpan="19">
                  <a:txBody>
                    <a:bodyPr/>
                    <a:lstStyle/>
                    <a:p>
                      <a:pPr algn="ctr" rtl="1" fontAlgn="ctr"/>
                      <a:r>
                        <a:rPr lang="he-IL" sz="6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מסמך הייזום  (שלבים  ו'-ז') </a:t>
                      </a:r>
                    </a:p>
                  </a:txBody>
                  <a:tcPr marL="1307" marR="130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FF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25070184"/>
                  </a:ext>
                </a:extLst>
              </a:tr>
              <a:tr h="127613">
                <a:tc rowSpan="9">
                  <a:txBody>
                    <a:bodyPr/>
                    <a:lstStyle/>
                    <a:p>
                      <a:pPr algn="ctr" rtl="1" fontAlgn="ctr"/>
                      <a:r>
                        <a:rPr lang="he-IL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שלב ייזום </a:t>
                      </a:r>
                    </a:p>
                  </a:txBody>
                  <a:tcPr marL="1307" marR="1307" marT="1307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D9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6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שלב</a:t>
                      </a:r>
                    </a:p>
                  </a:txBody>
                  <a:tcPr marL="1307" marR="130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D9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6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תיאור השלב</a:t>
                      </a:r>
                    </a:p>
                  </a:txBody>
                  <a:tcPr marL="1307" marR="130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D97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1" fontAlgn="ctr"/>
                      <a:r>
                        <a:rPr lang="he-IL" sz="6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מס"ד</a:t>
                      </a:r>
                    </a:p>
                  </a:txBody>
                  <a:tcPr marL="1307" marR="130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D97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6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נושא </a:t>
                      </a:r>
                    </a:p>
                  </a:txBody>
                  <a:tcPr marL="1307" marR="130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D97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1" fontAlgn="ctr"/>
                      <a:r>
                        <a:rPr lang="he-IL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גורם מנחה/אחראי</a:t>
                      </a:r>
                    </a:p>
                  </a:txBody>
                  <a:tcPr marL="1307" marR="130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D97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gridSpan="9">
                  <a:txBody>
                    <a:bodyPr/>
                    <a:lstStyle/>
                    <a:p>
                      <a:pPr algn="ctr" rtl="1" fontAlgn="ctr"/>
                      <a:r>
                        <a:rPr lang="he-IL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פירוט</a:t>
                      </a:r>
                    </a:p>
                  </a:txBody>
                  <a:tcPr marL="1307" marR="130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D97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600" b="1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1307" marR="130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D97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600" b="1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1307" marR="130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D97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600" b="1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1307" marR="130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D9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6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סימוכין</a:t>
                      </a:r>
                    </a:p>
                  </a:txBody>
                  <a:tcPr marL="1307" marR="130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D9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6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הערות</a:t>
                      </a:r>
                    </a:p>
                  </a:txBody>
                  <a:tcPr marL="1307" marR="130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D9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27736947"/>
                  </a:ext>
                </a:extLst>
              </a:tr>
              <a:tr h="127613"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rowSpan="7">
                  <a:txBody>
                    <a:bodyPr/>
                    <a:lstStyle/>
                    <a:p>
                      <a:pPr algn="ctr" rtl="1" fontAlgn="ctr"/>
                      <a:r>
                        <a:rPr lang="he-IL" sz="6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שלב ו' </a:t>
                      </a:r>
                    </a:p>
                  </a:txBody>
                  <a:tcPr marL="1307" marR="130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 rowSpan="7">
                  <a:txBody>
                    <a:bodyPr/>
                    <a:lstStyle/>
                    <a:p>
                      <a:pPr algn="ctr" rtl="1" fontAlgn="ctr"/>
                      <a:r>
                        <a:rPr lang="he-IL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מסמך ייזום </a:t>
                      </a:r>
                      <a:r>
                        <a:rPr lang="he-IL" sz="6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הפרוייקט</a:t>
                      </a:r>
                      <a:r>
                        <a:rPr lang="he-IL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</a:t>
                      </a:r>
                    </a:p>
                  </a:txBody>
                  <a:tcPr marL="1307" marR="130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1" fontAlgn="ctr"/>
                      <a:r>
                        <a:rPr lang="he-IL" sz="6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ו/1</a:t>
                      </a:r>
                    </a:p>
                  </a:txBody>
                  <a:tcPr marL="1307" marR="130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6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היבטי ביצוע והנדסה (לרבות תפעול ואחזקה)</a:t>
                      </a:r>
                    </a:p>
                  </a:txBody>
                  <a:tcPr marL="1307" marR="130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 rowSpan="7" gridSpan="2">
                  <a:txBody>
                    <a:bodyPr/>
                    <a:lstStyle/>
                    <a:p>
                      <a:pPr algn="ctr" rtl="1" fontAlgn="ctr"/>
                      <a:r>
                        <a:rPr lang="he-IL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מנהל הפרויקט העירוני </a:t>
                      </a:r>
                    </a:p>
                  </a:txBody>
                  <a:tcPr marL="1307" marR="130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 rowSpan="7"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rowSpan="2" gridSpan="9">
                  <a:txBody>
                    <a:bodyPr/>
                    <a:lstStyle/>
                    <a:p>
                      <a:pPr algn="ctr" rtl="1" fontAlgn="ctr"/>
                      <a:r>
                        <a:rPr lang="he-IL" sz="6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שיטת ביצוע, סוגי התקשרות וכד'</a:t>
                      </a:r>
                    </a:p>
                  </a:txBody>
                  <a:tcPr marL="1307" marR="130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algn="ctr" rtl="1" fontAlgn="ctr"/>
                      <a:endParaRPr lang="he-IL" sz="600" b="1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1307" marR="130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pPr algn="r" rtl="1" fontAlgn="t"/>
                      <a:endParaRPr lang="he-IL" sz="600" b="0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1307" marR="1307" marT="130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algn="r" rtl="1" fontAlgn="t"/>
                      <a:endParaRPr lang="he-IL" sz="600" b="0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1307" marR="1307" marT="130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r" rtl="1" fontAlgn="t"/>
                      <a:r>
                        <a:rPr lang="he-IL" sz="6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1307" marR="1307" marT="130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r" rtl="1" fontAlgn="t"/>
                      <a:r>
                        <a:rPr lang="he-IL" sz="6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1307" marR="1307" marT="130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3494730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rowSpan="3" gridSpan="2">
                  <a:txBody>
                    <a:bodyPr/>
                    <a:lstStyle/>
                    <a:p>
                      <a:pPr algn="ctr" rtl="1" fontAlgn="ctr"/>
                      <a:r>
                        <a:rPr lang="he-IL" sz="6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ו/2</a:t>
                      </a:r>
                    </a:p>
                  </a:txBody>
                  <a:tcPr marL="1307" marR="130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 rowSpan="3"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rtl="1" fontAlgn="ctr"/>
                      <a:r>
                        <a:rPr lang="he-IL" sz="6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היבטי לו"ז</a:t>
                      </a:r>
                    </a:p>
                  </a:txBody>
                  <a:tcPr marL="1307" marR="130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 gridSpan="2"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gridSpan="9"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algn="r" rtl="1" fontAlgn="t"/>
                      <a:endParaRPr lang="he-IL" sz="600" b="0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1307" marR="1307" marT="130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algn="r" rtl="1" fontAlgn="t"/>
                      <a:endParaRPr lang="he-IL" sz="600" b="0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1307" marR="1307" marT="130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r" rtl="1" fontAlgn="t"/>
                      <a:endParaRPr lang="he-IL" sz="600" b="0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1307" marR="1307" marT="130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36043838"/>
                  </a:ext>
                </a:extLst>
              </a:tr>
              <a:tr h="89507"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gridSpan="9">
                  <a:txBody>
                    <a:bodyPr/>
                    <a:lstStyle/>
                    <a:p>
                      <a:pPr algn="ctr" rtl="1" fontAlgn="ctr"/>
                      <a:r>
                        <a:rPr lang="he-IL" sz="6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לוז מפורט כולל אבני דרך מרכזיות</a:t>
                      </a:r>
                    </a:p>
                  </a:txBody>
                  <a:tcPr marL="1307" marR="130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600" b="1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1307" marR="130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r" rtl="1" fontAlgn="t"/>
                      <a:endParaRPr lang="he-IL" sz="600" b="0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1307" marR="1307" marT="130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 fontAlgn="t"/>
                      <a:r>
                        <a:rPr lang="he-IL" sz="6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1307" marR="1307" marT="130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 fontAlgn="t"/>
                      <a:r>
                        <a:rPr lang="he-IL" sz="6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1307" marR="1307" marT="130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8604914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rowSpan="2" gridSpan="9">
                  <a:txBody>
                    <a:bodyPr/>
                    <a:lstStyle/>
                    <a:p>
                      <a:pPr algn="ctr" rtl="1" fontAlgn="ctr"/>
                      <a:r>
                        <a:rPr lang="he-IL" sz="6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אומדן מאושר, תקציב מאושר, תזרים מזומנים ועוד</a:t>
                      </a:r>
                    </a:p>
                  </a:txBody>
                  <a:tcPr marL="1307" marR="130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algn="ctr" rtl="1" fontAlgn="ctr"/>
                      <a:endParaRPr lang="he-IL" sz="600" b="1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1307" marR="130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r" rtl="1" fontAlgn="t"/>
                      <a:r>
                        <a:rPr lang="he-IL" sz="6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1307" marR="1307" marT="130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r" rtl="1" fontAlgn="t"/>
                      <a:r>
                        <a:rPr lang="he-IL" sz="6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1307" marR="1307" marT="130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3066644"/>
                  </a:ext>
                </a:extLst>
              </a:tr>
              <a:tr h="89507"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1" fontAlgn="ctr"/>
                      <a:r>
                        <a:rPr lang="he-IL" sz="6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ו/3</a:t>
                      </a:r>
                    </a:p>
                  </a:txBody>
                  <a:tcPr marL="1307" marR="130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6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היבטי תקציב</a:t>
                      </a:r>
                    </a:p>
                  </a:txBody>
                  <a:tcPr marL="1307" marR="130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 gridSpan="2"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gridSpan="9"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algn="ctr" rtl="1" fontAlgn="ctr"/>
                      <a:endParaRPr lang="he-IL" sz="600" b="1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1307" marR="130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algn="r" rtl="1" fontAlgn="t"/>
                      <a:endParaRPr lang="he-IL" sz="600" b="0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1307" marR="1307" marT="130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algn="r" rtl="1" fontAlgn="t"/>
                      <a:endParaRPr lang="he-IL" sz="600" b="0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1307" marR="1307" marT="130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r" rtl="1" fontAlgn="t"/>
                      <a:endParaRPr lang="he-IL" sz="600" b="0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1307" marR="1307" marT="130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r" rtl="1" fontAlgn="t"/>
                      <a:endParaRPr lang="he-IL" sz="600" b="0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1307" marR="1307" marT="130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88864440"/>
                  </a:ext>
                </a:extLst>
              </a:tr>
              <a:tr h="89507"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1" fontAlgn="ctr"/>
                      <a:r>
                        <a:rPr lang="he-IL" sz="6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ו/4</a:t>
                      </a:r>
                    </a:p>
                  </a:txBody>
                  <a:tcPr marL="1307" marR="130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6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ניהול סיכונים </a:t>
                      </a:r>
                    </a:p>
                  </a:txBody>
                  <a:tcPr marL="1307" marR="130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 gridSpan="2"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gridSpan="9">
                  <a:txBody>
                    <a:bodyPr/>
                    <a:lstStyle/>
                    <a:p>
                      <a:pPr algn="ctr" rtl="1" fontAlgn="ctr"/>
                      <a:r>
                        <a:rPr lang="he-IL" sz="6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טבלת ניהול סיכונים לרבות פעולות להקטנת הסיכונים</a:t>
                      </a:r>
                    </a:p>
                  </a:txBody>
                  <a:tcPr marL="1307" marR="130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600" b="1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1307" marR="130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r" rtl="1" fontAlgn="t"/>
                      <a:endParaRPr lang="he-IL" sz="600" b="0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1307" marR="1307" marT="130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rtl="1" fontAlgn="t"/>
                      <a:endParaRPr lang="he-IL" sz="600" b="0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1307" marR="1307" marT="130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 fontAlgn="t"/>
                      <a:r>
                        <a:rPr lang="he-IL" sz="6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1307" marR="1307" marT="130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 fontAlgn="t"/>
                      <a:r>
                        <a:rPr lang="he-IL" sz="6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1307" marR="1307" marT="130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54566710"/>
                  </a:ext>
                </a:extLst>
              </a:tr>
              <a:tr h="177752"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1" fontAlgn="ctr"/>
                      <a:r>
                        <a:rPr lang="he-IL" sz="6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ו/5</a:t>
                      </a:r>
                    </a:p>
                  </a:txBody>
                  <a:tcPr marL="1307" marR="130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6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סיכום</a:t>
                      </a:r>
                    </a:p>
                  </a:txBody>
                  <a:tcPr marL="1307" marR="130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 gridSpan="2"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gridSpan="9">
                  <a:txBody>
                    <a:bodyPr/>
                    <a:lstStyle/>
                    <a:p>
                      <a:pPr algn="ctr" rtl="1" fontAlgn="ctr"/>
                      <a:r>
                        <a:rPr lang="he-IL" sz="6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חוות דעת כללית וסיכום מנהל הפרויקט המציג את דרכי הפעולה המרכזיות לניהול הפרויקט</a:t>
                      </a:r>
                    </a:p>
                  </a:txBody>
                  <a:tcPr marL="1307" marR="130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600" b="1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1307" marR="130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r" rtl="1" fontAlgn="t"/>
                      <a:endParaRPr lang="he-IL" sz="600" b="0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1307" marR="1307" marT="130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rtl="1" fontAlgn="t"/>
                      <a:endParaRPr lang="he-IL" sz="600" b="0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1307" marR="1307" marT="130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 fontAlgn="t"/>
                      <a:r>
                        <a:rPr lang="he-IL" sz="6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1307" marR="1307" marT="130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 fontAlgn="t"/>
                      <a:r>
                        <a:rPr lang="he-IL" sz="6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1307" marR="1307" marT="130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23222800"/>
                  </a:ext>
                </a:extLst>
              </a:tr>
              <a:tr h="265998"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6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שלב ז' </a:t>
                      </a:r>
                    </a:p>
                  </a:txBody>
                  <a:tcPr marL="1307" marR="130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6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אישור ממונה עירוני למסמך ייזום</a:t>
                      </a:r>
                    </a:p>
                  </a:txBody>
                  <a:tcPr marL="1307" marR="130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1" fontAlgn="ctr"/>
                      <a:r>
                        <a:rPr lang="he-IL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ז/1</a:t>
                      </a:r>
                    </a:p>
                  </a:txBody>
                  <a:tcPr marL="1307" marR="130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מסמך ייזום </a:t>
                      </a:r>
                    </a:p>
                  </a:txBody>
                  <a:tcPr marL="1307" marR="130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1" fontAlgn="ctr"/>
                      <a:r>
                        <a:rPr lang="he-IL" sz="6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מנהל הפרויקט העירוני </a:t>
                      </a:r>
                    </a:p>
                  </a:txBody>
                  <a:tcPr marL="1307" marR="130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gridSpan="9">
                  <a:txBody>
                    <a:bodyPr/>
                    <a:lstStyle/>
                    <a:p>
                      <a:pPr algn="ctr" rtl="1" fontAlgn="ctr"/>
                      <a:r>
                        <a:rPr lang="he-IL" sz="6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יש לצרף את סיכום הממונה העירוני + מצגת שהוצגה ואושרה בדיון</a:t>
                      </a:r>
                    </a:p>
                  </a:txBody>
                  <a:tcPr marL="1307" marR="130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600" b="1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1307" marR="1307" marT="1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r" rtl="1" fontAlgn="t"/>
                      <a:endParaRPr lang="he-IL" sz="600" b="0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1307" marR="1307" marT="130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r" rtl="1" fontAlgn="t"/>
                      <a:endParaRPr lang="he-IL" sz="600" b="0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1307" marR="1307" marT="130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 fontAlgn="t"/>
                      <a:r>
                        <a:rPr lang="he-IL" sz="6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1307" marR="1307" marT="130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 fontAlgn="t"/>
                      <a:r>
                        <a:rPr lang="he-IL" sz="6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1307" marR="1307" marT="130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34151778"/>
                  </a:ext>
                </a:extLst>
              </a:tr>
              <a:tr h="89507">
                <a:tc gridSpan="19">
                  <a:txBody>
                    <a:bodyPr/>
                    <a:lstStyle/>
                    <a:p>
                      <a:pPr algn="r" rtl="1" fontAlgn="t"/>
                      <a:endParaRPr lang="he-IL" sz="600" b="1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1307" marR="1307" marT="1307" marB="0">
                    <a:lnL>
                      <a:noFill/>
                    </a:lnL>
                    <a:lnR w="12700" cmpd="sng">
                      <a:noFill/>
                      <a:prstDash val="soli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0988113"/>
                  </a:ext>
                </a:extLst>
              </a:tr>
            </a:tbl>
          </a:graphicData>
        </a:graphic>
      </p:graphicFrame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611560" y="461566"/>
            <a:ext cx="7600095" cy="591170"/>
          </a:xfrm>
          <a:prstGeom prst="rect">
            <a:avLst/>
          </a:prstGeom>
          <a:noFill/>
          <a:ln w="25400">
            <a:noFill/>
          </a:ln>
        </p:spPr>
        <p:txBody>
          <a:bodyPr wrap="square" rtlCol="1">
            <a:spAutoFit/>
          </a:bodyPr>
          <a:lstStyle/>
          <a:p>
            <a:endParaRPr lang="he-IL" dirty="0"/>
          </a:p>
        </p:txBody>
      </p:sp>
      <p:sp>
        <p:nvSpPr>
          <p:cNvPr id="14" name="TextBox 13">
            <a:hlinkClick r:id="rId3" action="ppaction://hlinksldjump"/>
          </p:cNvPr>
          <p:cNvSpPr txBox="1"/>
          <p:nvPr/>
        </p:nvSpPr>
        <p:spPr>
          <a:xfrm>
            <a:off x="467545" y="1916832"/>
            <a:ext cx="7771309" cy="352940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endParaRPr lang="he-IL" dirty="0"/>
          </a:p>
        </p:txBody>
      </p:sp>
      <p:sp>
        <p:nvSpPr>
          <p:cNvPr id="15" name="TextBox 14">
            <a:hlinkClick r:id="rId4" action="ppaction://hlinksldjump"/>
          </p:cNvPr>
          <p:cNvSpPr txBox="1"/>
          <p:nvPr/>
        </p:nvSpPr>
        <p:spPr>
          <a:xfrm>
            <a:off x="1096274" y="5301317"/>
            <a:ext cx="7286596" cy="112474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endParaRPr lang="he-IL" dirty="0"/>
          </a:p>
        </p:txBody>
      </p:sp>
      <p:sp>
        <p:nvSpPr>
          <p:cNvPr id="16" name="TextBox 15">
            <a:hlinkClick r:id="rId5" action="ppaction://hlinksldjump"/>
          </p:cNvPr>
          <p:cNvSpPr txBox="1"/>
          <p:nvPr/>
        </p:nvSpPr>
        <p:spPr>
          <a:xfrm>
            <a:off x="839836" y="4660053"/>
            <a:ext cx="7543034" cy="74549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3088838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מלבן 2"/>
          <p:cNvSpPr/>
          <p:nvPr/>
        </p:nvSpPr>
        <p:spPr>
          <a:xfrm>
            <a:off x="398960" y="110738"/>
            <a:ext cx="838676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he-IL" sz="32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avid" panose="020E0502060401010101" pitchFamily="34" charset="-79"/>
                <a:ea typeface="+mj-ea"/>
                <a:cs typeface="David" panose="020E0502060401010101" pitchFamily="34" charset="-79"/>
              </a:rPr>
              <a:t>מסמך "בראשית" - נתונים כלליים </a:t>
            </a:r>
            <a:endParaRPr lang="he-IL" sz="32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David" panose="020E0502060401010101" pitchFamily="34" charset="-79"/>
              <a:ea typeface="+mj-ea"/>
              <a:cs typeface="David" panose="020E0502060401010101" pitchFamily="34" charset="-79"/>
            </a:endParaRPr>
          </a:p>
        </p:txBody>
      </p:sp>
      <p:graphicFrame>
        <p:nvGraphicFramePr>
          <p:cNvPr id="4" name="טבלה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3841412"/>
              </p:ext>
            </p:extLst>
          </p:nvPr>
        </p:nvGraphicFramePr>
        <p:xfrm>
          <a:off x="184769" y="1303162"/>
          <a:ext cx="8815142" cy="2574231"/>
        </p:xfrm>
        <a:graphic>
          <a:graphicData uri="http://schemas.openxmlformats.org/drawingml/2006/table">
            <a:tbl>
              <a:tblPr rtl="1"/>
              <a:tblGrid>
                <a:gridCol w="1494533">
                  <a:extLst>
                    <a:ext uri="{9D8B030D-6E8A-4147-A177-3AD203B41FA5}">
                      <a16:colId xmlns:a16="http://schemas.microsoft.com/office/drawing/2014/main" val="3585712192"/>
                    </a:ext>
                  </a:extLst>
                </a:gridCol>
                <a:gridCol w="2175566">
                  <a:extLst>
                    <a:ext uri="{9D8B030D-6E8A-4147-A177-3AD203B41FA5}">
                      <a16:colId xmlns:a16="http://schemas.microsoft.com/office/drawing/2014/main" val="1252787541"/>
                    </a:ext>
                  </a:extLst>
                </a:gridCol>
                <a:gridCol w="1736390">
                  <a:extLst>
                    <a:ext uri="{9D8B030D-6E8A-4147-A177-3AD203B41FA5}">
                      <a16:colId xmlns:a16="http://schemas.microsoft.com/office/drawing/2014/main" val="4170037479"/>
                    </a:ext>
                  </a:extLst>
                </a:gridCol>
                <a:gridCol w="1770921">
                  <a:extLst>
                    <a:ext uri="{9D8B030D-6E8A-4147-A177-3AD203B41FA5}">
                      <a16:colId xmlns:a16="http://schemas.microsoft.com/office/drawing/2014/main" val="1650185895"/>
                    </a:ext>
                  </a:extLst>
                </a:gridCol>
                <a:gridCol w="1637732">
                  <a:extLst>
                    <a:ext uri="{9D8B030D-6E8A-4147-A177-3AD203B41FA5}">
                      <a16:colId xmlns:a16="http://schemas.microsoft.com/office/drawing/2014/main" val="3020368168"/>
                    </a:ext>
                  </a:extLst>
                </a:gridCol>
              </a:tblGrid>
              <a:tr h="476352">
                <a:tc gridSpan="5">
                  <a:txBody>
                    <a:bodyPr/>
                    <a:lstStyle/>
                    <a:p>
                      <a:pPr algn="ctr" rtl="1" fontAlgn="ctr"/>
                      <a:r>
                        <a:rPr lang="he-IL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נתונים כלליים</a:t>
                      </a:r>
                    </a:p>
                  </a:txBody>
                  <a:tcPr marL="4616" marR="4616" marT="46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51855283"/>
                  </a:ext>
                </a:extLst>
              </a:tr>
              <a:tr h="400570">
                <a:tc rowSpan="3">
                  <a:txBody>
                    <a:bodyPr/>
                    <a:lstStyle/>
                    <a:p>
                      <a:pPr algn="ctr" rtl="1" fontAlgn="ctr"/>
                      <a:r>
                        <a:rPr lang="he-IL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נתוני פרויקט/שימושים</a:t>
                      </a:r>
                    </a:p>
                  </a:txBody>
                  <a:tcPr marL="4616" marR="4616" marT="46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תיאור הפרויקט </a:t>
                      </a:r>
                    </a:p>
                  </a:txBody>
                  <a:tcPr marL="4616" marR="4616" marT="46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rtl="1" fontAlgn="ctr"/>
                      <a:r>
                        <a:rPr lang="he-IL" sz="16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616" marR="4616" marT="46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3865169"/>
                  </a:ext>
                </a:extLst>
              </a:tr>
              <a:tr h="400570"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עיקרי פרוגרמה</a:t>
                      </a:r>
                    </a:p>
                  </a:txBody>
                  <a:tcPr marL="4616" marR="4616" marT="46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rtl="1" fontAlgn="ctr"/>
                      <a:r>
                        <a:rPr lang="he-IL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</a:t>
                      </a:r>
                    </a:p>
                  </a:txBody>
                  <a:tcPr marL="4616" marR="4616" marT="46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38944581"/>
                  </a:ext>
                </a:extLst>
              </a:tr>
              <a:tr h="495599"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6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מזמין/לקוח</a:t>
                      </a:r>
                    </a:p>
                  </a:txBody>
                  <a:tcPr marL="4616" marR="4616" marT="46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מזמין</a:t>
                      </a:r>
                    </a:p>
                  </a:txBody>
                  <a:tcPr marL="4616" marR="4616" marT="46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1" fontAlgn="ctr"/>
                      <a:r>
                        <a:rPr lang="he-IL" sz="16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לקוח /משתמש </a:t>
                      </a:r>
                    </a:p>
                  </a:txBody>
                  <a:tcPr marL="4616" marR="4616" marT="46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2787158"/>
                  </a:ext>
                </a:extLst>
              </a:tr>
              <a:tr h="400570">
                <a:tc rowSpan="2">
                  <a:txBody>
                    <a:bodyPr/>
                    <a:lstStyle/>
                    <a:p>
                      <a:pPr algn="ctr" rtl="1" fontAlgn="ctr"/>
                      <a:r>
                        <a:rPr lang="he-IL" sz="16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נתוני מיקום הפרויקט</a:t>
                      </a:r>
                    </a:p>
                  </a:txBody>
                  <a:tcPr marL="4616" marR="4616" marT="46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6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כתובת/גוש/חלקה  </a:t>
                      </a:r>
                    </a:p>
                  </a:txBody>
                  <a:tcPr marL="4616" marR="4616" marT="46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כתובת</a:t>
                      </a:r>
                    </a:p>
                  </a:txBody>
                  <a:tcPr marL="4616" marR="4616" marT="46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גוש</a:t>
                      </a:r>
                    </a:p>
                  </a:txBody>
                  <a:tcPr marL="4616" marR="4616" marT="46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6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חלקה </a:t>
                      </a:r>
                    </a:p>
                  </a:txBody>
                  <a:tcPr marL="4616" marR="4616" marT="46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6417528"/>
                  </a:ext>
                </a:extLst>
              </a:tr>
              <a:tr h="400570"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6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נתוני מגרש</a:t>
                      </a:r>
                    </a:p>
                  </a:txBody>
                  <a:tcPr marL="4616" marR="4616" marT="46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6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שטח מגרש</a:t>
                      </a:r>
                    </a:p>
                  </a:txBody>
                  <a:tcPr marL="4616" marR="4616" marT="46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ייעוד המגרש</a:t>
                      </a:r>
                    </a:p>
                  </a:txBody>
                  <a:tcPr marL="4616" marR="4616" marT="46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תב"ע מאושרת </a:t>
                      </a:r>
                    </a:p>
                  </a:txBody>
                  <a:tcPr marL="4616" marR="4616" marT="46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665615"/>
                  </a:ext>
                </a:extLst>
              </a:tr>
            </a:tbl>
          </a:graphicData>
        </a:graphic>
      </p:graphicFrame>
      <p:sp>
        <p:nvSpPr>
          <p:cNvPr id="5" name="לחצן פעולה: חזרה 4">
            <a:hlinkClick r:id="rId2" action="ppaction://hlinksldjump" highlightClick="1"/>
          </p:cNvPr>
          <p:cNvSpPr/>
          <p:nvPr/>
        </p:nvSpPr>
        <p:spPr>
          <a:xfrm>
            <a:off x="179512" y="5977620"/>
            <a:ext cx="360040" cy="331700"/>
          </a:xfrm>
          <a:prstGeom prst="actionButtonReturn">
            <a:avLst/>
          </a:prstGeom>
          <a:solidFill>
            <a:schemeClr val="accent1">
              <a:lumMod val="40000"/>
              <a:lumOff val="60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420635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מלבן 7"/>
          <p:cNvSpPr/>
          <p:nvPr/>
        </p:nvSpPr>
        <p:spPr>
          <a:xfrm>
            <a:off x="-180528" y="-41085"/>
            <a:ext cx="748883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e-IL" sz="32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avid" panose="020E0502060401010101" pitchFamily="34" charset="-79"/>
                <a:ea typeface="+mj-ea"/>
                <a:cs typeface="David" panose="020E0502060401010101" pitchFamily="34" charset="-79"/>
              </a:rPr>
              <a:t>מסמך "בראשית" - בדיקת היתכנות </a:t>
            </a:r>
          </a:p>
        </p:txBody>
      </p:sp>
      <p:graphicFrame>
        <p:nvGraphicFramePr>
          <p:cNvPr id="2" name="טבלה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389017"/>
              </p:ext>
            </p:extLst>
          </p:nvPr>
        </p:nvGraphicFramePr>
        <p:xfrm>
          <a:off x="431540" y="469478"/>
          <a:ext cx="8430820" cy="5946723"/>
        </p:xfrm>
        <a:graphic>
          <a:graphicData uri="http://schemas.openxmlformats.org/drawingml/2006/table">
            <a:tbl>
              <a:tblPr rtl="1"/>
              <a:tblGrid>
                <a:gridCol w="335683">
                  <a:extLst>
                    <a:ext uri="{9D8B030D-6E8A-4147-A177-3AD203B41FA5}">
                      <a16:colId xmlns:a16="http://schemas.microsoft.com/office/drawing/2014/main" val="1709013511"/>
                    </a:ext>
                  </a:extLst>
                </a:gridCol>
                <a:gridCol w="1134970">
                  <a:extLst>
                    <a:ext uri="{9D8B030D-6E8A-4147-A177-3AD203B41FA5}">
                      <a16:colId xmlns:a16="http://schemas.microsoft.com/office/drawing/2014/main" val="2344771250"/>
                    </a:ext>
                  </a:extLst>
                </a:gridCol>
                <a:gridCol w="550086">
                  <a:extLst>
                    <a:ext uri="{9D8B030D-6E8A-4147-A177-3AD203B41FA5}">
                      <a16:colId xmlns:a16="http://schemas.microsoft.com/office/drawing/2014/main" val="3752888674"/>
                    </a:ext>
                  </a:extLst>
                </a:gridCol>
                <a:gridCol w="2314268">
                  <a:extLst>
                    <a:ext uri="{9D8B030D-6E8A-4147-A177-3AD203B41FA5}">
                      <a16:colId xmlns:a16="http://schemas.microsoft.com/office/drawing/2014/main" val="1532735289"/>
                    </a:ext>
                  </a:extLst>
                </a:gridCol>
                <a:gridCol w="1197332">
                  <a:extLst>
                    <a:ext uri="{9D8B030D-6E8A-4147-A177-3AD203B41FA5}">
                      <a16:colId xmlns:a16="http://schemas.microsoft.com/office/drawing/2014/main" val="1402084207"/>
                    </a:ext>
                  </a:extLst>
                </a:gridCol>
                <a:gridCol w="1867608">
                  <a:extLst>
                    <a:ext uri="{9D8B030D-6E8A-4147-A177-3AD203B41FA5}">
                      <a16:colId xmlns:a16="http://schemas.microsoft.com/office/drawing/2014/main" val="1808110856"/>
                    </a:ext>
                  </a:extLst>
                </a:gridCol>
                <a:gridCol w="556794">
                  <a:extLst>
                    <a:ext uri="{9D8B030D-6E8A-4147-A177-3AD203B41FA5}">
                      <a16:colId xmlns:a16="http://schemas.microsoft.com/office/drawing/2014/main" val="3934605303"/>
                    </a:ext>
                  </a:extLst>
                </a:gridCol>
                <a:gridCol w="474079">
                  <a:extLst>
                    <a:ext uri="{9D8B030D-6E8A-4147-A177-3AD203B41FA5}">
                      <a16:colId xmlns:a16="http://schemas.microsoft.com/office/drawing/2014/main" val="1321622638"/>
                    </a:ext>
                  </a:extLst>
                </a:gridCol>
              </a:tblGrid>
              <a:tr h="274564">
                <a:tc gridSpan="8">
                  <a:txBody>
                    <a:bodyPr/>
                    <a:lstStyle/>
                    <a:p>
                      <a:pPr algn="ctr" rtl="1" fontAlgn="ctr"/>
                      <a:r>
                        <a:rPr lang="he-IL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ריכוז וסיכום משמעויות לבדיקת היתכנות (שלבים  א</a:t>
                      </a:r>
                      <a:r>
                        <a:rPr lang="he-IL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'-ב') </a:t>
                      </a:r>
                      <a:endParaRPr lang="he-IL" sz="2000" b="1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3737" marR="3737" marT="37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FF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8713160"/>
                  </a:ext>
                </a:extLst>
              </a:tr>
              <a:tr h="333117"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שלב</a:t>
                      </a:r>
                    </a:p>
                  </a:txBody>
                  <a:tcPr marL="3737" marR="3737" marT="37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תיאור השלב</a:t>
                      </a:r>
                    </a:p>
                  </a:txBody>
                  <a:tcPr marL="3737" marR="3737" marT="37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מס"ד</a:t>
                      </a:r>
                    </a:p>
                  </a:txBody>
                  <a:tcPr marL="3737" marR="3737" marT="37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נושאים להתייחסות  </a:t>
                      </a:r>
                    </a:p>
                  </a:txBody>
                  <a:tcPr marL="3737" marR="3737" marT="37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גורם מנחה/אחראי</a:t>
                      </a:r>
                    </a:p>
                  </a:txBody>
                  <a:tcPr marL="3737" marR="3737" marT="37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פירוט</a:t>
                      </a:r>
                    </a:p>
                  </a:txBody>
                  <a:tcPr marL="3737" marR="3737" marT="37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סימוכין</a:t>
                      </a:r>
                    </a:p>
                  </a:txBody>
                  <a:tcPr marL="3737" marR="3737" marT="37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הערות</a:t>
                      </a:r>
                    </a:p>
                  </a:txBody>
                  <a:tcPr marL="3737" marR="3737" marT="37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23279076"/>
                  </a:ext>
                </a:extLst>
              </a:tr>
              <a:tr h="592177">
                <a:tc rowSpan="4">
                  <a:txBody>
                    <a:bodyPr/>
                    <a:lstStyle/>
                    <a:p>
                      <a:pPr algn="ctr" rtl="1" fontAlgn="ctr"/>
                      <a:r>
                        <a:rPr lang="he-IL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שלב א'</a:t>
                      </a:r>
                    </a:p>
                  </a:txBody>
                  <a:tcPr marL="3737" marR="3737" marT="37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FE2"/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 rtl="1" fontAlgn="ctr"/>
                      <a:r>
                        <a:rPr lang="he-IL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בחינה ותיקוף הצורך</a:t>
                      </a:r>
                    </a:p>
                  </a:txBody>
                  <a:tcPr marL="3737" marR="3737" marT="37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FE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א/1</a:t>
                      </a:r>
                    </a:p>
                  </a:txBody>
                  <a:tcPr marL="3737" marR="3737" marT="37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FE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מקור ההנחיה</a:t>
                      </a:r>
                    </a:p>
                  </a:txBody>
                  <a:tcPr marL="3737" marR="3737" marT="37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FE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מנכ"ל/סמנכ"ל וכד'</a:t>
                      </a:r>
                    </a:p>
                  </a:txBody>
                  <a:tcPr marL="3737" marR="3737" marT="37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FE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יש לפרט ולהסביר את הדרישה, לרבות לוח זמנים לביצוע הבדיקה - יש לצרף מסמכים</a:t>
                      </a:r>
                    </a:p>
                  </a:txBody>
                  <a:tcPr marL="3737" marR="3737" marT="37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FE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737" marR="3737" marT="37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FE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737" marR="3737" marT="37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FE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68230967"/>
                  </a:ext>
                </a:extLst>
              </a:tr>
              <a:tr h="289298"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א/2</a:t>
                      </a:r>
                    </a:p>
                  </a:txBody>
                  <a:tcPr marL="3737" marR="3737" marT="37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FE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יעודי קרקע ע"ג תצ"א</a:t>
                      </a:r>
                    </a:p>
                  </a:txBody>
                  <a:tcPr marL="3737" marR="3737" marT="37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FE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2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אגף מבני ציבור</a:t>
                      </a:r>
                    </a:p>
                  </a:txBody>
                  <a:tcPr marL="3737" marR="3737" marT="37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FE2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rtl="1" fontAlgn="ctr"/>
                      <a:r>
                        <a:rPr lang="he-IL" sz="12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המעבר לשלבים הבאים בבדיקת ההיתכנות מותנה בתיקוף הצורך </a:t>
                      </a:r>
                    </a:p>
                  </a:txBody>
                  <a:tcPr marL="3737" marR="3737" marT="37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FE2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rtl="1" fontAlgn="ctr"/>
                      <a:r>
                        <a:rPr lang="he-IL" sz="9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737" marR="3737" marT="37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FE2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737" marR="3737" marT="37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FE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12670235"/>
                  </a:ext>
                </a:extLst>
              </a:tr>
              <a:tr h="333117"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א/3</a:t>
                      </a:r>
                    </a:p>
                  </a:txBody>
                  <a:tcPr marL="3737" marR="3737" marT="37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FE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התייחסות היחידה האסטרטגית</a:t>
                      </a:r>
                    </a:p>
                  </a:txBody>
                  <a:tcPr marL="3737" marR="3737" marT="37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FE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היחידה האסטרטגית</a:t>
                      </a:r>
                    </a:p>
                  </a:txBody>
                  <a:tcPr marL="3737" marR="3737" marT="37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FE2"/>
                    </a:solidFill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31162378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א/4</a:t>
                      </a:r>
                    </a:p>
                  </a:txBody>
                  <a:tcPr marL="3737" marR="3737" marT="37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FE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התייחסות המזמין</a:t>
                      </a:r>
                    </a:p>
                  </a:txBody>
                  <a:tcPr marL="3737" marR="3737" marT="37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FE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מינהל רלוונטי</a:t>
                      </a:r>
                    </a:p>
                  </a:txBody>
                  <a:tcPr marL="3737" marR="3737" marT="37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FE2"/>
                    </a:solidFill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4860331"/>
                  </a:ext>
                </a:extLst>
              </a:tr>
              <a:tr h="333117">
                <a:tc rowSpan="12">
                  <a:txBody>
                    <a:bodyPr/>
                    <a:lstStyle/>
                    <a:p>
                      <a:pPr algn="ctr" rtl="1" fontAlgn="ctr"/>
                      <a:r>
                        <a:rPr lang="he-IL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שלב ב'</a:t>
                      </a:r>
                    </a:p>
                  </a:txBody>
                  <a:tcPr marL="3737" marR="3737" marT="37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12">
                  <a:txBody>
                    <a:bodyPr/>
                    <a:lstStyle/>
                    <a:p>
                      <a:pPr algn="ctr" rtl="1" fontAlgn="ctr"/>
                      <a:r>
                        <a:rPr lang="he-IL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התייחסות גורמים עירוניים מקצועיים</a:t>
                      </a:r>
                    </a:p>
                  </a:txBody>
                  <a:tcPr marL="3737" marR="3737" marT="37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2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ב/1</a:t>
                      </a:r>
                    </a:p>
                  </a:txBody>
                  <a:tcPr marL="3737" marR="3737" marT="37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2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היבטים משפטיים</a:t>
                      </a:r>
                    </a:p>
                  </a:txBody>
                  <a:tcPr marL="3737" marR="3737" marT="37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המחלקה המשפטית</a:t>
                      </a:r>
                    </a:p>
                  </a:txBody>
                  <a:tcPr marL="3737" marR="3737" marT="37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 fontAlgn="ctr"/>
                      <a:r>
                        <a:rPr lang="he-IL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</a:t>
                      </a:r>
                    </a:p>
                  </a:txBody>
                  <a:tcPr marL="3737" marR="3737" marT="37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 fontAlgn="ctr"/>
                      <a:r>
                        <a:rPr lang="he-IL" sz="9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737" marR="3737" marT="37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 fontAlgn="t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737" marR="3737" marT="373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00219762"/>
                  </a:ext>
                </a:extLst>
              </a:tr>
              <a:tr h="364856"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ב/2</a:t>
                      </a:r>
                    </a:p>
                  </a:txBody>
                  <a:tcPr marL="3737" marR="3737" marT="37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2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אקוסטיקה, זיהום קרקע ואויר וכד'</a:t>
                      </a:r>
                    </a:p>
                  </a:txBody>
                  <a:tcPr marL="3737" marR="3737" marT="37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הרשות לאיכות הסביבה</a:t>
                      </a:r>
                    </a:p>
                  </a:txBody>
                  <a:tcPr marL="3737" marR="3737" marT="37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lang="he-IL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</a:t>
                      </a:r>
                    </a:p>
                  </a:txBody>
                  <a:tcPr marL="3737" marR="3737" marT="37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lang="he-IL" sz="9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737" marR="3737" marT="37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 fontAlgn="t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737" marR="3737" marT="373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24678552"/>
                  </a:ext>
                </a:extLst>
              </a:tr>
              <a:tr h="333117"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ב/3</a:t>
                      </a:r>
                    </a:p>
                  </a:txBody>
                  <a:tcPr marL="3737" marR="3737" marT="37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תוכנית העמדה חזיתות עיצוב וכד'</a:t>
                      </a:r>
                    </a:p>
                  </a:txBody>
                  <a:tcPr marL="3737" marR="3737" marT="37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אגף תכנון עיר</a:t>
                      </a:r>
                    </a:p>
                  </a:txBody>
                  <a:tcPr marL="3737" marR="3737" marT="37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 fontAlgn="t"/>
                      <a:r>
                        <a:rPr lang="he-IL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</a:t>
                      </a:r>
                    </a:p>
                  </a:txBody>
                  <a:tcPr marL="3737" marR="3737" marT="373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 fontAlgn="t"/>
                      <a:r>
                        <a:rPr lang="he-IL" sz="9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737" marR="3737" marT="373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 fontAlgn="t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737" marR="3737" marT="373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44567913"/>
                  </a:ext>
                </a:extLst>
              </a:tr>
              <a:tr h="289298"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2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ב/4</a:t>
                      </a:r>
                    </a:p>
                  </a:txBody>
                  <a:tcPr marL="3737" marR="3737" marT="37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תוכנית עיצוב, העמדה, וכד'</a:t>
                      </a:r>
                    </a:p>
                  </a:txBody>
                  <a:tcPr marL="3737" marR="3737" marT="37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אדריכל העיר</a:t>
                      </a:r>
                    </a:p>
                  </a:txBody>
                  <a:tcPr marL="3737" marR="3737" marT="37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t"/>
                      <a:r>
                        <a:rPr lang="he-IL" sz="12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737" marR="3737" marT="373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 fontAlgn="t"/>
                      <a:r>
                        <a:rPr lang="he-IL" sz="9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737" marR="3737" marT="373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 fontAlgn="t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737" marR="3737" marT="373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56581826"/>
                  </a:ext>
                </a:extLst>
              </a:tr>
              <a:tr h="165790"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ב/5</a:t>
                      </a:r>
                    </a:p>
                  </a:txBody>
                  <a:tcPr marL="3737" marR="3737" marT="37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היבטי</a:t>
                      </a:r>
                      <a:r>
                        <a:rPr lang="he-IL" sz="12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שימור</a:t>
                      </a:r>
                      <a:endParaRPr lang="he-IL" sz="1200" b="1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3737" marR="3737" marT="37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מחלקת שימור</a:t>
                      </a:r>
                      <a:endParaRPr lang="he-IL" sz="1200" b="1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3737" marR="3737" marT="37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 fontAlgn="t"/>
                      <a:endParaRPr lang="he-IL" sz="1200" b="0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3737" marR="3737" marT="373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 fontAlgn="t"/>
                      <a:endParaRPr lang="he-IL" sz="900" b="0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3737" marR="3737" marT="373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1" fontAlgn="t"/>
                      <a:endParaRPr lang="he-IL" sz="800" b="0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3737" marR="3737" marT="373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63357778"/>
                  </a:ext>
                </a:extLst>
              </a:tr>
              <a:tr h="364856"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ב/6</a:t>
                      </a:r>
                    </a:p>
                  </a:txBody>
                  <a:tcPr marL="3737" marR="3737" marT="37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היבטי תנועה (כניסות, מפרצי העלאה /הורדה וכד')</a:t>
                      </a:r>
                    </a:p>
                  </a:txBody>
                  <a:tcPr marL="3737" marR="3737" marT="37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אגף התנועה</a:t>
                      </a:r>
                    </a:p>
                  </a:txBody>
                  <a:tcPr marL="3737" marR="3737" marT="37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 fontAlgn="t"/>
                      <a:r>
                        <a:rPr lang="he-IL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</a:t>
                      </a:r>
                    </a:p>
                  </a:txBody>
                  <a:tcPr marL="3737" marR="3737" marT="373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 fontAlgn="t"/>
                      <a:r>
                        <a:rPr lang="he-IL" sz="9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737" marR="3737" marT="373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1" fontAlgn="t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737" marR="3737" marT="373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78800456"/>
                  </a:ext>
                </a:extLst>
              </a:tr>
              <a:tr h="190145"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ב/7</a:t>
                      </a:r>
                    </a:p>
                  </a:txBody>
                  <a:tcPr marL="3737" marR="3737" marT="37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תשתיות- מצב קיים ותשתיות מתוכננות</a:t>
                      </a:r>
                    </a:p>
                  </a:txBody>
                  <a:tcPr marL="3737" marR="3737" marT="37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תאום הנדסי</a:t>
                      </a:r>
                    </a:p>
                  </a:txBody>
                  <a:tcPr marL="3737" marR="3737" marT="37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 fontAlgn="ctr"/>
                      <a:r>
                        <a:rPr lang="he-IL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</a:t>
                      </a:r>
                    </a:p>
                  </a:txBody>
                  <a:tcPr marL="3737" marR="3737" marT="37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 fontAlgn="ctr"/>
                      <a:r>
                        <a:rPr lang="he-IL" sz="9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737" marR="3737" marT="37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1" fontAlgn="t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737" marR="3737" marT="373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28915868"/>
                  </a:ext>
                </a:extLst>
              </a:tr>
              <a:tr h="289298"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ב/8</a:t>
                      </a:r>
                    </a:p>
                  </a:txBody>
                  <a:tcPr marL="3737" marR="3737" marT="37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היבטים נכסיים</a:t>
                      </a:r>
                    </a:p>
                  </a:txBody>
                  <a:tcPr marL="3737" marR="3737" marT="37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אגף הנכסים</a:t>
                      </a:r>
                    </a:p>
                  </a:txBody>
                  <a:tcPr marL="3737" marR="3737" marT="37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 fontAlgn="ctr"/>
                      <a:r>
                        <a:rPr lang="he-IL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</a:t>
                      </a:r>
                    </a:p>
                  </a:txBody>
                  <a:tcPr marL="3737" marR="3737" marT="37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 fontAlgn="ctr"/>
                      <a:r>
                        <a:rPr lang="he-IL" sz="9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737" marR="3737" marT="37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1" fontAlgn="t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737" marR="3737" marT="373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05847357"/>
                  </a:ext>
                </a:extLst>
              </a:tr>
              <a:tr h="289298"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ב/9</a:t>
                      </a:r>
                    </a:p>
                  </a:txBody>
                  <a:tcPr marL="3737" marR="3737" marT="37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2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שיתוף/יידוע ציבור</a:t>
                      </a:r>
                    </a:p>
                  </a:txBody>
                  <a:tcPr marL="3737" marR="3737" marT="37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מינהל קהילה</a:t>
                      </a:r>
                    </a:p>
                  </a:txBody>
                  <a:tcPr marL="3737" marR="3737" marT="37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 fontAlgn="ctr"/>
                      <a:r>
                        <a:rPr lang="he-IL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</a:t>
                      </a:r>
                    </a:p>
                  </a:txBody>
                  <a:tcPr marL="3737" marR="3737" marT="37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 fontAlgn="ctr"/>
                      <a:r>
                        <a:rPr lang="he-IL" sz="9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737" marR="3737" marT="37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1" fontAlgn="t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737" marR="3737" marT="373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06742026"/>
                  </a:ext>
                </a:extLst>
              </a:tr>
              <a:tr h="289298"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ב/10</a:t>
                      </a:r>
                    </a:p>
                  </a:txBody>
                  <a:tcPr marL="3737" marR="3737" marT="37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2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ניקוז וניהול מי נגר </a:t>
                      </a:r>
                    </a:p>
                  </a:txBody>
                  <a:tcPr marL="3737" marR="3737" marT="37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2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יחידת התיעול </a:t>
                      </a:r>
                    </a:p>
                  </a:txBody>
                  <a:tcPr marL="3737" marR="3737" marT="37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737" marR="3737" marT="37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 fontAlgn="ctr"/>
                      <a:r>
                        <a:rPr lang="he-IL" sz="9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737" marR="3737" marT="37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1" fontAlgn="t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737" marR="3737" marT="373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91371357"/>
                  </a:ext>
                </a:extLst>
              </a:tr>
              <a:tr h="364856"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ב/11</a:t>
                      </a:r>
                    </a:p>
                  </a:txBody>
                  <a:tcPr marL="3737" marR="3737" marT="37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2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הזנות ראשיות לתשתיות (חשמל, מים ביוב, וכד')</a:t>
                      </a:r>
                    </a:p>
                  </a:txBody>
                  <a:tcPr marL="3737" marR="3737" marT="37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אגף מבני ציבור </a:t>
                      </a:r>
                    </a:p>
                  </a:txBody>
                  <a:tcPr marL="3737" marR="3737" marT="37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737" marR="3737" marT="37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 fontAlgn="ctr"/>
                      <a:r>
                        <a:rPr lang="he-IL" sz="9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737" marR="3737" marT="37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1" fontAlgn="t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737" marR="3737" marT="373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30773825"/>
                  </a:ext>
                </a:extLst>
              </a:tr>
              <a:tr h="497841"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e-IL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ב/12</a:t>
                      </a:r>
                    </a:p>
                    <a:p>
                      <a:endParaRPr lang="he-IL" dirty="0"/>
                    </a:p>
                  </a:txBody>
                  <a:tcPr marL="3737" marR="3737" marT="37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התייחסות גורמים חיצוניים (כב"א, פקע"ר,משרד הבריאות וכד')</a:t>
                      </a:r>
                    </a:p>
                  </a:txBody>
                  <a:tcPr marL="3737" marR="3737" marT="37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2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אגף מבני ציבור </a:t>
                      </a:r>
                    </a:p>
                  </a:txBody>
                  <a:tcPr marL="3737" marR="3737" marT="37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737" marR="3737" marT="37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 fontAlgn="ctr"/>
                      <a:r>
                        <a:rPr lang="he-IL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737" marR="3737" marT="37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1" fontAlgn="t"/>
                      <a:r>
                        <a:rPr lang="he-I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737" marR="3737" marT="373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70871207"/>
                  </a:ext>
                </a:extLst>
              </a:tr>
            </a:tbl>
          </a:graphicData>
        </a:graphic>
      </p:graphicFrame>
      <p:sp>
        <p:nvSpPr>
          <p:cNvPr id="10" name="לחצן פעולה: חזרה 9">
            <a:hlinkClick r:id="rId3" action="ppaction://hlinksldjump" highlightClick="1"/>
          </p:cNvPr>
          <p:cNvSpPr/>
          <p:nvPr/>
        </p:nvSpPr>
        <p:spPr>
          <a:xfrm>
            <a:off x="71500" y="6416201"/>
            <a:ext cx="360040" cy="331700"/>
          </a:xfrm>
          <a:prstGeom prst="actionButtonReturn">
            <a:avLst/>
          </a:prstGeom>
          <a:solidFill>
            <a:schemeClr val="accent1">
              <a:lumMod val="40000"/>
              <a:lumOff val="60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966951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טבלה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69237838"/>
              </p:ext>
            </p:extLst>
          </p:nvPr>
        </p:nvGraphicFramePr>
        <p:xfrm>
          <a:off x="179512" y="823523"/>
          <a:ext cx="8728179" cy="5211181"/>
        </p:xfrm>
        <a:graphic>
          <a:graphicData uri="http://schemas.openxmlformats.org/drawingml/2006/table">
            <a:tbl>
              <a:tblPr rtl="1"/>
              <a:tblGrid>
                <a:gridCol w="436271">
                  <a:extLst>
                    <a:ext uri="{9D8B030D-6E8A-4147-A177-3AD203B41FA5}">
                      <a16:colId xmlns:a16="http://schemas.microsoft.com/office/drawing/2014/main" val="1302095358"/>
                    </a:ext>
                  </a:extLst>
                </a:gridCol>
                <a:gridCol w="1073758">
                  <a:extLst>
                    <a:ext uri="{9D8B030D-6E8A-4147-A177-3AD203B41FA5}">
                      <a16:colId xmlns:a16="http://schemas.microsoft.com/office/drawing/2014/main" val="1517927065"/>
                    </a:ext>
                  </a:extLst>
                </a:gridCol>
                <a:gridCol w="455738">
                  <a:extLst>
                    <a:ext uri="{9D8B030D-6E8A-4147-A177-3AD203B41FA5}">
                      <a16:colId xmlns:a16="http://schemas.microsoft.com/office/drawing/2014/main" val="1359710709"/>
                    </a:ext>
                  </a:extLst>
                </a:gridCol>
                <a:gridCol w="1221426">
                  <a:extLst>
                    <a:ext uri="{9D8B030D-6E8A-4147-A177-3AD203B41FA5}">
                      <a16:colId xmlns:a16="http://schemas.microsoft.com/office/drawing/2014/main" val="1298325236"/>
                    </a:ext>
                  </a:extLst>
                </a:gridCol>
                <a:gridCol w="1675562">
                  <a:extLst>
                    <a:ext uri="{9D8B030D-6E8A-4147-A177-3AD203B41FA5}">
                      <a16:colId xmlns:a16="http://schemas.microsoft.com/office/drawing/2014/main" val="3006843558"/>
                    </a:ext>
                  </a:extLst>
                </a:gridCol>
                <a:gridCol w="296109">
                  <a:extLst>
                    <a:ext uri="{9D8B030D-6E8A-4147-A177-3AD203B41FA5}">
                      <a16:colId xmlns:a16="http://schemas.microsoft.com/office/drawing/2014/main" val="2024516488"/>
                    </a:ext>
                  </a:extLst>
                </a:gridCol>
                <a:gridCol w="1130818">
                  <a:extLst>
                    <a:ext uri="{9D8B030D-6E8A-4147-A177-3AD203B41FA5}">
                      <a16:colId xmlns:a16="http://schemas.microsoft.com/office/drawing/2014/main" val="4011091328"/>
                    </a:ext>
                  </a:extLst>
                </a:gridCol>
                <a:gridCol w="216604">
                  <a:extLst>
                    <a:ext uri="{9D8B030D-6E8A-4147-A177-3AD203B41FA5}">
                      <a16:colId xmlns:a16="http://schemas.microsoft.com/office/drawing/2014/main" val="1109415818"/>
                    </a:ext>
                  </a:extLst>
                </a:gridCol>
                <a:gridCol w="1217302">
                  <a:extLst>
                    <a:ext uri="{9D8B030D-6E8A-4147-A177-3AD203B41FA5}">
                      <a16:colId xmlns:a16="http://schemas.microsoft.com/office/drawing/2014/main" val="2339809642"/>
                    </a:ext>
                  </a:extLst>
                </a:gridCol>
                <a:gridCol w="553556">
                  <a:extLst>
                    <a:ext uri="{9D8B030D-6E8A-4147-A177-3AD203B41FA5}">
                      <a16:colId xmlns:a16="http://schemas.microsoft.com/office/drawing/2014/main" val="3440085271"/>
                    </a:ext>
                  </a:extLst>
                </a:gridCol>
                <a:gridCol w="451035">
                  <a:extLst>
                    <a:ext uri="{9D8B030D-6E8A-4147-A177-3AD203B41FA5}">
                      <a16:colId xmlns:a16="http://schemas.microsoft.com/office/drawing/2014/main" val="3142607261"/>
                    </a:ext>
                  </a:extLst>
                </a:gridCol>
              </a:tblGrid>
              <a:tr h="344021">
                <a:tc gridSpan="11">
                  <a:txBody>
                    <a:bodyPr/>
                    <a:lstStyle/>
                    <a:p>
                      <a:pPr algn="ctr" rtl="1" fontAlgn="ctr"/>
                      <a:r>
                        <a:rPr lang="he-IL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ריכוז וסיכום משמעויות לבדיקת היתכנות (שלבים  </a:t>
                      </a:r>
                      <a:r>
                        <a:rPr lang="he-IL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ג'-</a:t>
                      </a:r>
                      <a:r>
                        <a:rPr lang="he-IL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ד') </a:t>
                      </a:r>
                    </a:p>
                  </a:txBody>
                  <a:tcPr marL="4436" marR="4436" marT="44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FF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6007447"/>
                  </a:ext>
                </a:extLst>
              </a:tr>
              <a:tr h="468982"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שלב</a:t>
                      </a:r>
                    </a:p>
                  </a:txBody>
                  <a:tcPr marL="4436" marR="4436" marT="44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תיאור השלב</a:t>
                      </a:r>
                    </a:p>
                  </a:txBody>
                  <a:tcPr marL="4436" marR="4436" marT="44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מס"ד</a:t>
                      </a:r>
                    </a:p>
                  </a:txBody>
                  <a:tcPr marL="4436" marR="4436" marT="44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נושאים להתייחסות  </a:t>
                      </a:r>
                    </a:p>
                  </a:txBody>
                  <a:tcPr marL="4436" marR="4436" marT="44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גורם מנחה/אחראי</a:t>
                      </a:r>
                    </a:p>
                  </a:txBody>
                  <a:tcPr marL="4436" marR="4436" marT="44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rtl="1" fontAlgn="ctr"/>
                      <a:r>
                        <a:rPr lang="he-IL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פירוט</a:t>
                      </a:r>
                    </a:p>
                  </a:txBody>
                  <a:tcPr marL="4436" marR="4436" marT="44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סימוכין</a:t>
                      </a:r>
                    </a:p>
                  </a:txBody>
                  <a:tcPr marL="4436" marR="4436" marT="44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הערות</a:t>
                      </a:r>
                    </a:p>
                  </a:txBody>
                  <a:tcPr marL="4436" marR="4436" marT="44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13375026"/>
                  </a:ext>
                </a:extLst>
              </a:tr>
              <a:tr h="183905">
                <a:tc rowSpan="16">
                  <a:txBody>
                    <a:bodyPr/>
                    <a:lstStyle/>
                    <a:p>
                      <a:pPr algn="ctr" rtl="1" fontAlgn="ctr"/>
                      <a:r>
                        <a:rPr lang="he-IL" sz="14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שלב ג'</a:t>
                      </a:r>
                    </a:p>
                  </a:txBody>
                  <a:tcPr marL="4436" marR="4436" marT="44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FE2"/>
                    </a:solidFill>
                  </a:tcPr>
                </a:tc>
                <a:tc rowSpan="16">
                  <a:txBody>
                    <a:bodyPr/>
                    <a:lstStyle/>
                    <a:p>
                      <a:pPr algn="ctr" rtl="1" fontAlgn="ctr"/>
                      <a:r>
                        <a:rPr lang="he-IL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משמעויות וחלופות של בדיקת ההיתכנות</a:t>
                      </a:r>
                    </a:p>
                  </a:txBody>
                  <a:tcPr marL="4436" marR="4436" marT="44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FE2"/>
                    </a:solidFill>
                  </a:tcPr>
                </a:tc>
                <a:tc rowSpan="7">
                  <a:txBody>
                    <a:bodyPr/>
                    <a:lstStyle/>
                    <a:p>
                      <a:pPr algn="ctr" rtl="1" fontAlgn="ctr"/>
                      <a:r>
                        <a:rPr lang="he-IL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ג/1</a:t>
                      </a:r>
                    </a:p>
                  </a:txBody>
                  <a:tcPr marL="4436" marR="4436" marT="44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FE2"/>
                    </a:solidFill>
                  </a:tcPr>
                </a:tc>
                <a:tc rowSpan="7">
                  <a:txBody>
                    <a:bodyPr/>
                    <a:lstStyle/>
                    <a:p>
                      <a:pPr algn="ctr" rtl="1" fontAlgn="ctr"/>
                      <a:r>
                        <a:rPr lang="he-IL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כללי</a:t>
                      </a:r>
                    </a:p>
                  </a:txBody>
                  <a:tcPr marL="4436" marR="4436" marT="44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FE2"/>
                    </a:solidFill>
                  </a:tcPr>
                </a:tc>
                <a:tc rowSpan="7">
                  <a:txBody>
                    <a:bodyPr/>
                    <a:lstStyle/>
                    <a:p>
                      <a:pPr algn="ctr" rtl="1" fontAlgn="ctr"/>
                      <a:r>
                        <a:rPr lang="he-IL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אגף מבני ציבור</a:t>
                      </a:r>
                    </a:p>
                  </a:txBody>
                  <a:tcPr marL="4436" marR="4436" marT="44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FE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2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</a:t>
                      </a:r>
                    </a:p>
                  </a:txBody>
                  <a:tcPr marL="4436" marR="4436" marT="44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FE2"/>
                    </a:solidFill>
                  </a:tcPr>
                </a:tc>
                <a:tc>
                  <a:txBody>
                    <a:bodyPr/>
                    <a:lstStyle/>
                    <a:p>
                      <a:pPr marL="72000" lvl="1" algn="r" rtl="1" fontAlgn="ctr"/>
                      <a:r>
                        <a:rPr lang="he-IL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לו"ז</a:t>
                      </a:r>
                    </a:p>
                  </a:txBody>
                  <a:tcPr marL="4436" marR="4436" marT="44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FE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2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8</a:t>
                      </a:r>
                    </a:p>
                  </a:txBody>
                  <a:tcPr marL="4436" marR="4436" marT="44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FE2"/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r" rtl="1" fontAlgn="ctr"/>
                      <a:r>
                        <a:rPr lang="he-IL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איכות סביבה</a:t>
                      </a:r>
                    </a:p>
                  </a:txBody>
                  <a:tcPr marL="4436" marR="4436" marT="44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FE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t"/>
                      <a:r>
                        <a:rPr lang="he-IL" sz="5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436" marR="4436" marT="443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FE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t"/>
                      <a:r>
                        <a:rPr lang="he-IL" sz="5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436" marR="4436" marT="443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FE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91514951"/>
                  </a:ext>
                </a:extLst>
              </a:tr>
              <a:tr h="183905"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2</a:t>
                      </a:r>
                    </a:p>
                  </a:txBody>
                  <a:tcPr marL="4436" marR="4436" marT="44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FE2"/>
                    </a:solidFill>
                  </a:tcPr>
                </a:tc>
                <a:tc>
                  <a:txBody>
                    <a:bodyPr/>
                    <a:lstStyle/>
                    <a:p>
                      <a:pPr marL="72000" lvl="1" algn="r" rtl="1" fontAlgn="ctr"/>
                      <a:r>
                        <a:rPr lang="he-IL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נכסי</a:t>
                      </a:r>
                    </a:p>
                  </a:txBody>
                  <a:tcPr marL="4436" marR="4436" marT="44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FE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9</a:t>
                      </a:r>
                    </a:p>
                  </a:txBody>
                  <a:tcPr marL="4436" marR="4436" marT="44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FE2"/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r" rtl="1" fontAlgn="ctr"/>
                      <a:r>
                        <a:rPr lang="he-IL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עבודות היקפיות</a:t>
                      </a:r>
                    </a:p>
                  </a:txBody>
                  <a:tcPr marL="4436" marR="4436" marT="44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FE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t"/>
                      <a:r>
                        <a:rPr lang="he-IL" sz="5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436" marR="4436" marT="443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FE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t"/>
                      <a:r>
                        <a:rPr lang="he-IL" sz="5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436" marR="4436" marT="443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FE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00797781"/>
                  </a:ext>
                </a:extLst>
              </a:tr>
              <a:tr h="183905"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2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3</a:t>
                      </a:r>
                    </a:p>
                  </a:txBody>
                  <a:tcPr marL="4436" marR="4436" marT="44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FE2"/>
                    </a:solidFill>
                  </a:tcPr>
                </a:tc>
                <a:tc>
                  <a:txBody>
                    <a:bodyPr/>
                    <a:lstStyle/>
                    <a:p>
                      <a:pPr marL="72000" lvl="1" algn="r" rtl="1" fontAlgn="ctr"/>
                      <a:r>
                        <a:rPr lang="he-IL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תכנון עיר </a:t>
                      </a:r>
                    </a:p>
                  </a:txBody>
                  <a:tcPr marL="4436" marR="4436" marT="44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FE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2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10</a:t>
                      </a:r>
                    </a:p>
                  </a:txBody>
                  <a:tcPr marL="4436" marR="4436" marT="44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FE2"/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r" rtl="1" fontAlgn="ctr"/>
                      <a:r>
                        <a:rPr lang="he-IL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ביצוע ושלביות</a:t>
                      </a:r>
                    </a:p>
                  </a:txBody>
                  <a:tcPr marL="4436" marR="4436" marT="44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FE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t"/>
                      <a:r>
                        <a:rPr lang="he-IL" sz="5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436" marR="4436" marT="443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FE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t"/>
                      <a:r>
                        <a:rPr lang="he-IL" sz="5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436" marR="4436" marT="443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FE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74544985"/>
                  </a:ext>
                </a:extLst>
              </a:tr>
              <a:tr h="183905"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2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4</a:t>
                      </a:r>
                    </a:p>
                  </a:txBody>
                  <a:tcPr marL="4436" marR="4436" marT="44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FE2"/>
                    </a:solidFill>
                  </a:tcPr>
                </a:tc>
                <a:tc>
                  <a:txBody>
                    <a:bodyPr/>
                    <a:lstStyle/>
                    <a:p>
                      <a:pPr marL="72000" lvl="1" algn="r" rtl="1" fontAlgn="ctr"/>
                      <a:r>
                        <a:rPr lang="he-IL" sz="12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חשמל</a:t>
                      </a:r>
                    </a:p>
                  </a:txBody>
                  <a:tcPr marL="4436" marR="4436" marT="44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FE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2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11</a:t>
                      </a:r>
                    </a:p>
                  </a:txBody>
                  <a:tcPr marL="4436" marR="4436" marT="44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FE2"/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r" rtl="1" fontAlgn="ctr"/>
                      <a:r>
                        <a:rPr lang="he-IL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תפעול ואחזקה</a:t>
                      </a:r>
                    </a:p>
                  </a:txBody>
                  <a:tcPr marL="4436" marR="4436" marT="44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FE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t"/>
                      <a:r>
                        <a:rPr lang="he-IL" sz="7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436" marR="4436" marT="443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FE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t"/>
                      <a:r>
                        <a:rPr lang="he-IL" sz="5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436" marR="4436" marT="443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FE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3124298"/>
                  </a:ext>
                </a:extLst>
              </a:tr>
              <a:tr h="183905"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5</a:t>
                      </a:r>
                    </a:p>
                  </a:txBody>
                  <a:tcPr marL="4436" marR="4436" marT="44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FE2"/>
                    </a:solidFill>
                  </a:tcPr>
                </a:tc>
                <a:tc>
                  <a:txBody>
                    <a:bodyPr/>
                    <a:lstStyle/>
                    <a:p>
                      <a:pPr marL="72000" lvl="1" algn="r" rtl="1" fontAlgn="ctr"/>
                      <a:r>
                        <a:rPr lang="he-IL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מים וביוב</a:t>
                      </a:r>
                    </a:p>
                  </a:txBody>
                  <a:tcPr marL="4436" marR="4436" marT="44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FE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2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12</a:t>
                      </a:r>
                    </a:p>
                  </a:txBody>
                  <a:tcPr marL="4436" marR="4436" marT="44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FE2"/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r" rtl="1" fontAlgn="ctr"/>
                      <a:r>
                        <a:rPr lang="he-IL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שיתוף/יידוע ציבור</a:t>
                      </a:r>
                    </a:p>
                  </a:txBody>
                  <a:tcPr marL="4436" marR="4436" marT="44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FE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t"/>
                      <a:r>
                        <a:rPr lang="he-IL" sz="7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436" marR="4436" marT="443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FE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t"/>
                      <a:r>
                        <a:rPr lang="he-IL" sz="5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436" marR="4436" marT="443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FE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09949447"/>
                  </a:ext>
                </a:extLst>
              </a:tr>
              <a:tr h="183905"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2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6</a:t>
                      </a:r>
                    </a:p>
                  </a:txBody>
                  <a:tcPr marL="4436" marR="4436" marT="44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FE2"/>
                    </a:solidFill>
                  </a:tcPr>
                </a:tc>
                <a:tc>
                  <a:txBody>
                    <a:bodyPr/>
                    <a:lstStyle/>
                    <a:p>
                      <a:pPr marL="72000" lvl="1" algn="r" rtl="1" fontAlgn="ctr"/>
                      <a:r>
                        <a:rPr lang="he-IL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עצים </a:t>
                      </a:r>
                    </a:p>
                  </a:txBody>
                  <a:tcPr marL="4436" marR="4436" marT="44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FE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2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13</a:t>
                      </a:r>
                    </a:p>
                  </a:txBody>
                  <a:tcPr marL="4436" marR="4436" marT="44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FE2"/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r" rtl="1" fontAlgn="ctr"/>
                      <a:r>
                        <a:rPr lang="he-IL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סטטוטוריקה/רישוי</a:t>
                      </a:r>
                    </a:p>
                  </a:txBody>
                  <a:tcPr marL="4436" marR="4436" marT="44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FE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t"/>
                      <a:r>
                        <a:rPr lang="he-IL" sz="7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436" marR="4436" marT="443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FE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t"/>
                      <a:r>
                        <a:rPr lang="he-IL" sz="5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436" marR="4436" marT="443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FE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0086589"/>
                  </a:ext>
                </a:extLst>
              </a:tr>
              <a:tr h="183905"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2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7</a:t>
                      </a:r>
                    </a:p>
                  </a:txBody>
                  <a:tcPr marL="4436" marR="4436" marT="44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FE2"/>
                    </a:solidFill>
                  </a:tcPr>
                </a:tc>
                <a:tc>
                  <a:txBody>
                    <a:bodyPr/>
                    <a:lstStyle/>
                    <a:p>
                      <a:pPr marL="72000" lvl="1" algn="r" rtl="1" fontAlgn="ctr"/>
                      <a:r>
                        <a:rPr lang="he-IL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עתיקות</a:t>
                      </a:r>
                    </a:p>
                  </a:txBody>
                  <a:tcPr marL="4436" marR="4436" marT="44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FE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2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14</a:t>
                      </a:r>
                    </a:p>
                  </a:txBody>
                  <a:tcPr marL="4436" marR="4436" marT="44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FE2"/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r" rtl="1" fontAlgn="ctr"/>
                      <a:r>
                        <a:rPr lang="he-IL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שונות</a:t>
                      </a:r>
                    </a:p>
                  </a:txBody>
                  <a:tcPr marL="4436" marR="4436" marT="44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FE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t"/>
                      <a:r>
                        <a:rPr lang="he-IL" sz="7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436" marR="4436" marT="443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FE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t"/>
                      <a:r>
                        <a:rPr lang="he-IL" sz="5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436" marR="4436" marT="443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FE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95743776"/>
                  </a:ext>
                </a:extLst>
              </a:tr>
              <a:tr h="183905"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rtl="1" fontAlgn="ctr"/>
                      <a:r>
                        <a:rPr lang="he-IL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ג/2</a:t>
                      </a:r>
                      <a:endParaRPr lang="he-IL" sz="1200" b="1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4436" marR="4436" marT="44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4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rtl="1" fontAlgn="ctr"/>
                      <a:r>
                        <a:rPr lang="he-IL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חלופות </a:t>
                      </a:r>
                      <a:r>
                        <a:rPr lang="he-IL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א</a:t>
                      </a:r>
                      <a:r>
                        <a:rPr lang="he-IL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'</a:t>
                      </a:r>
                      <a:endParaRPr lang="he-IL" sz="1200" b="1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4436" marR="4436" marT="44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4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rtl="1" fontAlgn="ctr"/>
                      <a:r>
                        <a:rPr lang="he-IL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אגף מבני ציבור</a:t>
                      </a:r>
                    </a:p>
                  </a:txBody>
                  <a:tcPr marL="4436" marR="4436" marT="44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2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</a:t>
                      </a:r>
                    </a:p>
                  </a:txBody>
                  <a:tcPr marL="4436" marR="4436" marT="44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4"/>
                    </a:solidFill>
                  </a:tcPr>
                </a:tc>
                <a:tc>
                  <a:txBody>
                    <a:bodyPr/>
                    <a:lstStyle/>
                    <a:p>
                      <a:pPr marL="72000" lvl="1" algn="r" rtl="1" fontAlgn="ctr"/>
                      <a:r>
                        <a:rPr lang="he-IL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שטח </a:t>
                      </a:r>
                    </a:p>
                  </a:txBody>
                  <a:tcPr marL="4436" marR="4436" marT="44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2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4</a:t>
                      </a:r>
                    </a:p>
                  </a:txBody>
                  <a:tcPr marL="4436" marR="4436" marT="44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4"/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r" rtl="1" fontAlgn="ctr"/>
                      <a:r>
                        <a:rPr lang="he-IL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יתרונות </a:t>
                      </a:r>
                    </a:p>
                  </a:txBody>
                  <a:tcPr marL="4436" marR="4436" marT="44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t"/>
                      <a:r>
                        <a:rPr lang="he-IL" sz="5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436" marR="4436" marT="443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4"/>
                    </a:solidFill>
                  </a:tcPr>
                </a:tc>
                <a:tc>
                  <a:txBody>
                    <a:bodyPr/>
                    <a:lstStyle/>
                    <a:p>
                      <a:pPr algn="l" rtl="1" fontAlgn="t"/>
                      <a:r>
                        <a:rPr lang="he-IL" sz="5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436" marR="4436" marT="443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82087130"/>
                  </a:ext>
                </a:extLst>
              </a:tr>
              <a:tr h="233758"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2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2</a:t>
                      </a:r>
                    </a:p>
                  </a:txBody>
                  <a:tcPr marL="4436" marR="4436" marT="44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4"/>
                    </a:solidFill>
                  </a:tcPr>
                </a:tc>
                <a:tc>
                  <a:txBody>
                    <a:bodyPr/>
                    <a:lstStyle/>
                    <a:p>
                      <a:pPr marL="72000" lvl="1" algn="r" rtl="1" fontAlgn="ctr"/>
                      <a:r>
                        <a:rPr lang="he-IL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יחס נטו ברוטו</a:t>
                      </a:r>
                    </a:p>
                  </a:txBody>
                  <a:tcPr marL="4436" marR="4436" marT="44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2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5</a:t>
                      </a:r>
                    </a:p>
                  </a:txBody>
                  <a:tcPr marL="4436" marR="4436" marT="44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4"/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r" rtl="1" fontAlgn="ctr"/>
                      <a:r>
                        <a:rPr lang="he-IL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חסרונות</a:t>
                      </a:r>
                    </a:p>
                  </a:txBody>
                  <a:tcPr marL="4436" marR="4436" marT="44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t"/>
                      <a:r>
                        <a:rPr lang="he-IL" sz="5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436" marR="4436" marT="443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4"/>
                    </a:solidFill>
                  </a:tcPr>
                </a:tc>
                <a:tc>
                  <a:txBody>
                    <a:bodyPr/>
                    <a:lstStyle/>
                    <a:p>
                      <a:pPr algn="l" rtl="1" fontAlgn="t"/>
                      <a:r>
                        <a:rPr lang="he-IL" sz="5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436" marR="4436" marT="443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46169987"/>
                  </a:ext>
                </a:extLst>
              </a:tr>
              <a:tr h="183905"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2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3</a:t>
                      </a:r>
                    </a:p>
                  </a:txBody>
                  <a:tcPr marL="4436" marR="4436" marT="44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4"/>
                    </a:solidFill>
                  </a:tcPr>
                </a:tc>
                <a:tc>
                  <a:txBody>
                    <a:bodyPr/>
                    <a:lstStyle/>
                    <a:p>
                      <a:pPr marL="72000" lvl="1" algn="r" rtl="1" fontAlgn="ctr"/>
                      <a:r>
                        <a:rPr lang="he-IL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אומדן</a:t>
                      </a:r>
                    </a:p>
                  </a:txBody>
                  <a:tcPr marL="4436" marR="4436" marT="44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2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6</a:t>
                      </a:r>
                    </a:p>
                  </a:txBody>
                  <a:tcPr marL="4436" marR="4436" marT="44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4"/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r" rtl="1" fontAlgn="ctr"/>
                      <a:r>
                        <a:rPr lang="he-IL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סיכונים</a:t>
                      </a:r>
                    </a:p>
                  </a:txBody>
                  <a:tcPr marL="4436" marR="4436" marT="44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t"/>
                      <a:r>
                        <a:rPr lang="he-IL" sz="5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436" marR="4436" marT="443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4"/>
                    </a:solidFill>
                  </a:tcPr>
                </a:tc>
                <a:tc>
                  <a:txBody>
                    <a:bodyPr/>
                    <a:lstStyle/>
                    <a:p>
                      <a:pPr algn="l" rtl="1" fontAlgn="t"/>
                      <a:r>
                        <a:rPr lang="he-IL" sz="5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436" marR="4436" marT="443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64021232"/>
                  </a:ext>
                </a:extLst>
              </a:tr>
              <a:tr h="183905"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rtl="1" fontAlgn="ctr"/>
                      <a:r>
                        <a:rPr lang="he-IL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ג/3</a:t>
                      </a:r>
                    </a:p>
                  </a:txBody>
                  <a:tcPr marL="4436" marR="4436" marT="44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FE2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rtl="1" fontAlgn="ctr"/>
                      <a:r>
                        <a:rPr lang="he-IL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חלופה ב'</a:t>
                      </a:r>
                    </a:p>
                  </a:txBody>
                  <a:tcPr marL="4436" marR="4436" marT="44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FE2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rtl="1" fontAlgn="ctr"/>
                      <a:r>
                        <a:rPr lang="he-IL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אגף מבני ציבור</a:t>
                      </a:r>
                    </a:p>
                  </a:txBody>
                  <a:tcPr marL="4436" marR="4436" marT="44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FE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2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</a:t>
                      </a:r>
                    </a:p>
                  </a:txBody>
                  <a:tcPr marL="4436" marR="4436" marT="44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FE2"/>
                    </a:solidFill>
                  </a:tcPr>
                </a:tc>
                <a:tc>
                  <a:txBody>
                    <a:bodyPr/>
                    <a:lstStyle/>
                    <a:p>
                      <a:pPr marL="72000" lvl="1" algn="r" rtl="1" fontAlgn="ctr"/>
                      <a:r>
                        <a:rPr lang="he-IL" sz="12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שטח </a:t>
                      </a:r>
                    </a:p>
                  </a:txBody>
                  <a:tcPr marL="4436" marR="4436" marT="44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FE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2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4</a:t>
                      </a:r>
                    </a:p>
                  </a:txBody>
                  <a:tcPr marL="4436" marR="4436" marT="44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FE2"/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r" rtl="1" fontAlgn="ctr"/>
                      <a:r>
                        <a:rPr lang="he-IL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יתרונות </a:t>
                      </a:r>
                    </a:p>
                  </a:txBody>
                  <a:tcPr marL="4436" marR="4436" marT="44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FE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t"/>
                      <a:r>
                        <a:rPr lang="he-IL" sz="5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436" marR="4436" marT="443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FE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t"/>
                      <a:r>
                        <a:rPr lang="he-IL" sz="5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436" marR="4436" marT="443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FE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26886478"/>
                  </a:ext>
                </a:extLst>
              </a:tr>
              <a:tr h="215751"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2</a:t>
                      </a:r>
                    </a:p>
                  </a:txBody>
                  <a:tcPr marL="4436" marR="4436" marT="44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FE2"/>
                    </a:solidFill>
                  </a:tcPr>
                </a:tc>
                <a:tc>
                  <a:txBody>
                    <a:bodyPr/>
                    <a:lstStyle/>
                    <a:p>
                      <a:pPr marL="72000" lvl="1" algn="r" rtl="1" fontAlgn="ctr"/>
                      <a:r>
                        <a:rPr lang="he-IL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יחס נטו ברוטו</a:t>
                      </a:r>
                    </a:p>
                  </a:txBody>
                  <a:tcPr marL="4436" marR="4436" marT="44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FE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5</a:t>
                      </a:r>
                    </a:p>
                  </a:txBody>
                  <a:tcPr marL="4436" marR="4436" marT="44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FE2"/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r" rtl="1" fontAlgn="ctr"/>
                      <a:r>
                        <a:rPr lang="he-IL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חסרונות</a:t>
                      </a:r>
                    </a:p>
                  </a:txBody>
                  <a:tcPr marL="4436" marR="4436" marT="44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FE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t"/>
                      <a:r>
                        <a:rPr lang="he-IL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436" marR="4436" marT="443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FE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t"/>
                      <a:r>
                        <a:rPr lang="he-IL" sz="5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436" marR="4436" marT="443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FE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24106555"/>
                  </a:ext>
                </a:extLst>
              </a:tr>
              <a:tr h="183905"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2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3</a:t>
                      </a:r>
                    </a:p>
                  </a:txBody>
                  <a:tcPr marL="4436" marR="4436" marT="44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FE2"/>
                    </a:solidFill>
                  </a:tcPr>
                </a:tc>
                <a:tc>
                  <a:txBody>
                    <a:bodyPr/>
                    <a:lstStyle/>
                    <a:p>
                      <a:pPr marL="72000" lvl="1" algn="r" rtl="1" fontAlgn="ctr"/>
                      <a:r>
                        <a:rPr lang="he-IL" sz="12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אומדן</a:t>
                      </a:r>
                    </a:p>
                  </a:txBody>
                  <a:tcPr marL="4436" marR="4436" marT="44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FE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2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6</a:t>
                      </a:r>
                    </a:p>
                  </a:txBody>
                  <a:tcPr marL="4436" marR="4436" marT="44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FE2"/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r" rtl="1" fontAlgn="ctr"/>
                      <a:r>
                        <a:rPr lang="he-IL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סיכונים</a:t>
                      </a:r>
                    </a:p>
                  </a:txBody>
                  <a:tcPr marL="4436" marR="4436" marT="44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FE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t"/>
                      <a:r>
                        <a:rPr lang="he-IL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436" marR="4436" marT="443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FE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t"/>
                      <a:r>
                        <a:rPr lang="he-IL" sz="5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436" marR="4436" marT="443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FE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08864276"/>
                  </a:ext>
                </a:extLst>
              </a:tr>
              <a:tr h="183905"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rtl="1" fontAlgn="ctr"/>
                      <a:r>
                        <a:rPr lang="he-IL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ג/4</a:t>
                      </a:r>
                    </a:p>
                  </a:txBody>
                  <a:tcPr marL="4436" marR="4436" marT="44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4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rtl="1" fontAlgn="ctr"/>
                      <a:r>
                        <a:rPr lang="he-IL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חלופה ג' </a:t>
                      </a:r>
                    </a:p>
                  </a:txBody>
                  <a:tcPr marL="4436" marR="4436" marT="44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4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rtl="1" fontAlgn="ctr"/>
                      <a:r>
                        <a:rPr lang="he-IL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אגף מבני ציבור</a:t>
                      </a:r>
                    </a:p>
                  </a:txBody>
                  <a:tcPr marL="4436" marR="4436" marT="44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2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</a:t>
                      </a:r>
                    </a:p>
                  </a:txBody>
                  <a:tcPr marL="4436" marR="4436" marT="44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4"/>
                    </a:solidFill>
                  </a:tcPr>
                </a:tc>
                <a:tc>
                  <a:txBody>
                    <a:bodyPr/>
                    <a:lstStyle/>
                    <a:p>
                      <a:pPr marL="72000" lvl="1" algn="r" rtl="1" fontAlgn="ctr"/>
                      <a:r>
                        <a:rPr lang="he-IL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שטח </a:t>
                      </a:r>
                    </a:p>
                  </a:txBody>
                  <a:tcPr marL="4436" marR="4436" marT="44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2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4</a:t>
                      </a:r>
                    </a:p>
                  </a:txBody>
                  <a:tcPr marL="4436" marR="4436" marT="44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4"/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r" rtl="1" fontAlgn="ctr"/>
                      <a:r>
                        <a:rPr lang="he-IL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יתרונות </a:t>
                      </a:r>
                    </a:p>
                  </a:txBody>
                  <a:tcPr marL="4436" marR="4436" marT="44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t"/>
                      <a:r>
                        <a:rPr lang="he-IL" sz="5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436" marR="4436" marT="443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4"/>
                    </a:solidFill>
                  </a:tcPr>
                </a:tc>
                <a:tc>
                  <a:txBody>
                    <a:bodyPr/>
                    <a:lstStyle/>
                    <a:p>
                      <a:pPr algn="l" rtl="1" fontAlgn="t"/>
                      <a:r>
                        <a:rPr lang="he-IL" sz="5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436" marR="4436" marT="443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8708699"/>
                  </a:ext>
                </a:extLst>
              </a:tr>
              <a:tr h="259121"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2</a:t>
                      </a:r>
                    </a:p>
                  </a:txBody>
                  <a:tcPr marL="4436" marR="4436" marT="44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4"/>
                    </a:solidFill>
                  </a:tcPr>
                </a:tc>
                <a:tc>
                  <a:txBody>
                    <a:bodyPr/>
                    <a:lstStyle/>
                    <a:p>
                      <a:pPr marL="72000" lvl="1" algn="r" rtl="1" fontAlgn="ctr"/>
                      <a:r>
                        <a:rPr lang="he-IL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יחס נטו ברוטו</a:t>
                      </a:r>
                    </a:p>
                  </a:txBody>
                  <a:tcPr marL="4436" marR="4436" marT="44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5</a:t>
                      </a:r>
                    </a:p>
                  </a:txBody>
                  <a:tcPr marL="4436" marR="4436" marT="44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4"/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r" rtl="1" fontAlgn="ctr"/>
                      <a:r>
                        <a:rPr lang="he-IL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חסרונות</a:t>
                      </a:r>
                    </a:p>
                  </a:txBody>
                  <a:tcPr marL="4436" marR="4436" marT="44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t"/>
                      <a:r>
                        <a:rPr lang="he-IL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436" marR="4436" marT="443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4"/>
                    </a:solidFill>
                  </a:tcPr>
                </a:tc>
                <a:tc>
                  <a:txBody>
                    <a:bodyPr/>
                    <a:lstStyle/>
                    <a:p>
                      <a:pPr algn="l" rtl="1" fontAlgn="t"/>
                      <a:r>
                        <a:rPr lang="he-IL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436" marR="4436" marT="443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0035196"/>
                  </a:ext>
                </a:extLst>
              </a:tr>
              <a:tr h="183905"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2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3</a:t>
                      </a:r>
                    </a:p>
                  </a:txBody>
                  <a:tcPr marL="4436" marR="4436" marT="44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4"/>
                    </a:solidFill>
                  </a:tcPr>
                </a:tc>
                <a:tc>
                  <a:txBody>
                    <a:bodyPr/>
                    <a:lstStyle/>
                    <a:p>
                      <a:pPr marL="72000" lvl="1" algn="r" rtl="1" fontAlgn="ctr"/>
                      <a:r>
                        <a:rPr lang="he-IL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אומדן</a:t>
                      </a:r>
                    </a:p>
                  </a:txBody>
                  <a:tcPr marL="4436" marR="4436" marT="44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2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6</a:t>
                      </a:r>
                    </a:p>
                  </a:txBody>
                  <a:tcPr marL="4436" marR="4436" marT="44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4"/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r" rtl="1" fontAlgn="ctr"/>
                      <a:r>
                        <a:rPr lang="he-IL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סיכונים</a:t>
                      </a:r>
                    </a:p>
                  </a:txBody>
                  <a:tcPr marL="4436" marR="4436" marT="44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t"/>
                      <a:r>
                        <a:rPr lang="he-IL" sz="5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436" marR="4436" marT="443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4"/>
                    </a:solidFill>
                  </a:tcPr>
                </a:tc>
                <a:tc>
                  <a:txBody>
                    <a:bodyPr/>
                    <a:lstStyle/>
                    <a:p>
                      <a:pPr algn="l" rtl="1" fontAlgn="t"/>
                      <a:r>
                        <a:rPr lang="he-IL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436" marR="4436" marT="443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18025731"/>
                  </a:ext>
                </a:extLst>
              </a:tr>
              <a:tr h="183905">
                <a:tc rowSpan="3">
                  <a:txBody>
                    <a:bodyPr/>
                    <a:lstStyle/>
                    <a:p>
                      <a:pPr algn="ctr" rtl="1" fontAlgn="ctr"/>
                      <a:r>
                        <a:rPr lang="he-IL" sz="14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שלב ד'</a:t>
                      </a:r>
                    </a:p>
                  </a:txBody>
                  <a:tcPr marL="4436" marR="4436" marT="44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rtl="1" fontAlgn="ctr"/>
                      <a:r>
                        <a:rPr lang="he-IL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סיכום ממונה </a:t>
                      </a:r>
                      <a:r>
                        <a:rPr lang="he-IL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עירוני/ת </a:t>
                      </a:r>
                      <a:r>
                        <a:rPr lang="he-IL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לבדיקת ההיתכנות</a:t>
                      </a:r>
                    </a:p>
                  </a:txBody>
                  <a:tcPr marL="4436" marR="4436" marT="44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2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ד/1</a:t>
                      </a:r>
                    </a:p>
                  </a:txBody>
                  <a:tcPr marL="4436" marR="4436" marT="44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2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אישור הפרויקט</a:t>
                      </a:r>
                    </a:p>
                  </a:txBody>
                  <a:tcPr marL="4436" marR="4436" marT="44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rtl="1" fontAlgn="ctr"/>
                      <a:r>
                        <a:rPr lang="he-IL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אגף מבני ציבור  -לאחר החלטת ממונה </a:t>
                      </a:r>
                      <a:r>
                        <a:rPr lang="he-IL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עירוני/ת</a:t>
                      </a:r>
                      <a:endParaRPr lang="he-IL" sz="1200" b="1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4436" marR="4436" marT="44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 gridSpan="4">
                  <a:txBody>
                    <a:bodyPr/>
                    <a:lstStyle/>
                    <a:p>
                      <a:pPr algn="ctr" rtl="1" fontAlgn="ctr"/>
                      <a:r>
                        <a:rPr lang="he-IL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יש לצרף את סיכום הממונה </a:t>
                      </a:r>
                      <a:r>
                        <a:rPr lang="he-IL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העירוני/ת+ </a:t>
                      </a:r>
                      <a:r>
                        <a:rPr lang="he-IL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מצגת שהוצגה ואושרה בדיון</a:t>
                      </a:r>
                      <a:br>
                        <a:rPr lang="he-IL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1200" b="0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הערה</a:t>
                      </a:r>
                      <a:r>
                        <a:rPr lang="he-IL" sz="1200" b="0" i="0" u="none" strike="noStrike" dirty="0">
                          <a:solidFill>
                            <a:srgbClr val="0070C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: תוצרי בדיקת ההיתכנות:</a:t>
                      </a:r>
                      <a:r>
                        <a:rPr lang="he-IL" sz="1200" b="1" i="0" u="none" strike="noStrike" dirty="0">
                          <a:solidFill>
                            <a:srgbClr val="0070C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ניתן/לא ניתן </a:t>
                      </a:r>
                      <a:r>
                        <a:rPr lang="he-IL" sz="1200" b="0" i="0" u="none" strike="noStrike" dirty="0">
                          <a:solidFill>
                            <a:srgbClr val="0070C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לבצע את הפרוייקט וכן משמעויות למימושו של לו"ז, תקציב, ניהול סיכונים וכד'.</a:t>
                      </a:r>
                      <a:endParaRPr lang="he-IL" sz="1200" b="1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4436" marR="4436" marT="44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 fontAlgn="ctr"/>
                      <a:r>
                        <a:rPr lang="he-IL" sz="7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436" marR="4436" marT="44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1" fontAlgn="t"/>
                      <a:r>
                        <a:rPr lang="he-IL" sz="5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436" marR="4436" marT="443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93329534"/>
                  </a:ext>
                </a:extLst>
              </a:tr>
              <a:tr h="363455"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2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ד/2</a:t>
                      </a:r>
                    </a:p>
                  </a:txBody>
                  <a:tcPr marL="4436" marR="4436" marT="44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חלופה נבחרת להתקדמות</a:t>
                      </a:r>
                    </a:p>
                  </a:txBody>
                  <a:tcPr marL="4436" marR="4436" marT="44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gridSpan="4"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 fontAlgn="ctr"/>
                      <a:r>
                        <a:rPr lang="he-IL" sz="7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436" marR="4436" marT="44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1" fontAlgn="t"/>
                      <a:r>
                        <a:rPr lang="he-IL" sz="5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436" marR="4436" marT="443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92930924"/>
                  </a:ext>
                </a:extLst>
              </a:tr>
              <a:tr h="696928"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ד/3</a:t>
                      </a:r>
                    </a:p>
                  </a:txBody>
                  <a:tcPr marL="4436" marR="4436" marT="44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תמצית הוראות והנחיות-החלטות מרכזיות</a:t>
                      </a:r>
                    </a:p>
                  </a:txBody>
                  <a:tcPr marL="4436" marR="4436" marT="44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gridSpan="4"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 fontAlgn="ctr"/>
                      <a:r>
                        <a:rPr lang="he-IL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436" marR="4436" marT="44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1" fontAlgn="t"/>
                      <a:r>
                        <a:rPr lang="he-IL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436" marR="4436" marT="443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13343537"/>
                  </a:ext>
                </a:extLst>
              </a:tr>
            </a:tbl>
          </a:graphicData>
        </a:graphic>
      </p:graphicFrame>
      <p:sp>
        <p:nvSpPr>
          <p:cNvPr id="9" name="מלבן 8"/>
          <p:cNvSpPr/>
          <p:nvPr/>
        </p:nvSpPr>
        <p:spPr>
          <a:xfrm>
            <a:off x="-108520" y="-11500"/>
            <a:ext cx="748883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e-IL" sz="32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avid" panose="020E0502060401010101" pitchFamily="34" charset="-79"/>
                <a:ea typeface="+mj-ea"/>
                <a:cs typeface="David" panose="020E0502060401010101" pitchFamily="34" charset="-79"/>
              </a:rPr>
              <a:t>מסמך "בראשית" - בדיקת היתכנות </a:t>
            </a:r>
          </a:p>
        </p:txBody>
      </p:sp>
      <p:sp>
        <p:nvSpPr>
          <p:cNvPr id="11" name="לחצן פעולה: חזרה 10">
            <a:hlinkClick r:id="rId2" action="ppaction://hlinksldjump" highlightClick="1"/>
          </p:cNvPr>
          <p:cNvSpPr/>
          <p:nvPr/>
        </p:nvSpPr>
        <p:spPr>
          <a:xfrm>
            <a:off x="179512" y="6195744"/>
            <a:ext cx="360040" cy="331700"/>
          </a:xfrm>
          <a:prstGeom prst="actionButtonReturn">
            <a:avLst/>
          </a:prstGeom>
          <a:solidFill>
            <a:schemeClr val="accent1">
              <a:lumMod val="40000"/>
              <a:lumOff val="60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652823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מלבן 8"/>
          <p:cNvSpPr/>
          <p:nvPr/>
        </p:nvSpPr>
        <p:spPr>
          <a:xfrm>
            <a:off x="-180528" y="221415"/>
            <a:ext cx="748883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e-IL" sz="32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avid" panose="020E0502060401010101" pitchFamily="34" charset="-79"/>
                <a:ea typeface="+mj-ea"/>
                <a:cs typeface="David" panose="020E0502060401010101" pitchFamily="34" charset="-79"/>
              </a:rPr>
              <a:t>מסמך "בראשית" </a:t>
            </a:r>
            <a:r>
              <a:rPr lang="he-IL" sz="32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avid" panose="020E0502060401010101" pitchFamily="34" charset="-79"/>
                <a:ea typeface="+mj-ea"/>
                <a:cs typeface="David" panose="020E0502060401010101" pitchFamily="34" charset="-79"/>
              </a:rPr>
              <a:t>- </a:t>
            </a:r>
            <a:r>
              <a:rPr lang="he-IL" sz="32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avid" panose="020E0502060401010101" pitchFamily="34" charset="-79"/>
                <a:ea typeface="+mj-ea"/>
                <a:cs typeface="David" panose="020E0502060401010101" pitchFamily="34" charset="-79"/>
              </a:rPr>
              <a:t>העברת "מקל"</a:t>
            </a:r>
          </a:p>
        </p:txBody>
      </p:sp>
      <p:graphicFrame>
        <p:nvGraphicFramePr>
          <p:cNvPr id="3" name="טבלה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0613393"/>
              </p:ext>
            </p:extLst>
          </p:nvPr>
        </p:nvGraphicFramePr>
        <p:xfrm>
          <a:off x="103493" y="1556792"/>
          <a:ext cx="8883207" cy="2923994"/>
        </p:xfrm>
        <a:graphic>
          <a:graphicData uri="http://schemas.openxmlformats.org/drawingml/2006/table">
            <a:tbl>
              <a:tblPr rtl="1"/>
              <a:tblGrid>
                <a:gridCol w="418583">
                  <a:extLst>
                    <a:ext uri="{9D8B030D-6E8A-4147-A177-3AD203B41FA5}">
                      <a16:colId xmlns:a16="http://schemas.microsoft.com/office/drawing/2014/main" val="904201034"/>
                    </a:ext>
                  </a:extLst>
                </a:gridCol>
                <a:gridCol w="1037438">
                  <a:extLst>
                    <a:ext uri="{9D8B030D-6E8A-4147-A177-3AD203B41FA5}">
                      <a16:colId xmlns:a16="http://schemas.microsoft.com/office/drawing/2014/main" val="3193982585"/>
                    </a:ext>
                  </a:extLst>
                </a:gridCol>
                <a:gridCol w="771836">
                  <a:extLst>
                    <a:ext uri="{9D8B030D-6E8A-4147-A177-3AD203B41FA5}">
                      <a16:colId xmlns:a16="http://schemas.microsoft.com/office/drawing/2014/main" val="769963287"/>
                    </a:ext>
                  </a:extLst>
                </a:gridCol>
                <a:gridCol w="2228693">
                  <a:extLst>
                    <a:ext uri="{9D8B030D-6E8A-4147-A177-3AD203B41FA5}">
                      <a16:colId xmlns:a16="http://schemas.microsoft.com/office/drawing/2014/main" val="2384949832"/>
                    </a:ext>
                  </a:extLst>
                </a:gridCol>
                <a:gridCol w="970604">
                  <a:extLst>
                    <a:ext uri="{9D8B030D-6E8A-4147-A177-3AD203B41FA5}">
                      <a16:colId xmlns:a16="http://schemas.microsoft.com/office/drawing/2014/main" val="3266931121"/>
                    </a:ext>
                  </a:extLst>
                </a:gridCol>
                <a:gridCol w="2349203">
                  <a:extLst>
                    <a:ext uri="{9D8B030D-6E8A-4147-A177-3AD203B41FA5}">
                      <a16:colId xmlns:a16="http://schemas.microsoft.com/office/drawing/2014/main" val="4226628487"/>
                    </a:ext>
                  </a:extLst>
                </a:gridCol>
                <a:gridCol w="603212">
                  <a:extLst>
                    <a:ext uri="{9D8B030D-6E8A-4147-A177-3AD203B41FA5}">
                      <a16:colId xmlns:a16="http://schemas.microsoft.com/office/drawing/2014/main" val="2604431551"/>
                    </a:ext>
                  </a:extLst>
                </a:gridCol>
                <a:gridCol w="503638">
                  <a:extLst>
                    <a:ext uri="{9D8B030D-6E8A-4147-A177-3AD203B41FA5}">
                      <a16:colId xmlns:a16="http://schemas.microsoft.com/office/drawing/2014/main" val="44189696"/>
                    </a:ext>
                  </a:extLst>
                </a:gridCol>
              </a:tblGrid>
              <a:tr h="332937">
                <a:tc gridSpan="8">
                  <a:txBody>
                    <a:bodyPr/>
                    <a:lstStyle/>
                    <a:p>
                      <a:pPr algn="ctr" rtl="1" fontAlgn="ctr"/>
                      <a:r>
                        <a:rPr lang="he-IL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העברת "מקל" (שלב ה') </a:t>
                      </a:r>
                    </a:p>
                  </a:txBody>
                  <a:tcPr marL="4176" marR="4176" marT="4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FF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07627405"/>
                  </a:ext>
                </a:extLst>
              </a:tr>
              <a:tr h="387724"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4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שלב</a:t>
                      </a:r>
                    </a:p>
                  </a:txBody>
                  <a:tcPr marL="4176" marR="4176" marT="4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4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תיאור השלב</a:t>
                      </a:r>
                    </a:p>
                  </a:txBody>
                  <a:tcPr marL="4176" marR="4176" marT="4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מס"ד</a:t>
                      </a:r>
                    </a:p>
                  </a:txBody>
                  <a:tcPr marL="4176" marR="4176" marT="4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4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נושא </a:t>
                      </a:r>
                    </a:p>
                  </a:txBody>
                  <a:tcPr marL="4176" marR="4176" marT="4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4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גורם מנחה/אחראי</a:t>
                      </a:r>
                    </a:p>
                  </a:txBody>
                  <a:tcPr marL="4176" marR="4176" marT="4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4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פירוט</a:t>
                      </a:r>
                    </a:p>
                  </a:txBody>
                  <a:tcPr marL="4176" marR="4176" marT="4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4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סימוכין</a:t>
                      </a:r>
                    </a:p>
                  </a:txBody>
                  <a:tcPr marL="4176" marR="4176" marT="4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הערות</a:t>
                      </a:r>
                    </a:p>
                  </a:txBody>
                  <a:tcPr marL="4176" marR="4176" marT="4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02149240"/>
                  </a:ext>
                </a:extLst>
              </a:tr>
              <a:tr h="472012">
                <a:tc rowSpan="4">
                  <a:txBody>
                    <a:bodyPr/>
                    <a:lstStyle/>
                    <a:p>
                      <a:pPr algn="ctr" rtl="1" fontAlgn="ctr"/>
                      <a:r>
                        <a:rPr lang="he-IL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שלב ה' </a:t>
                      </a:r>
                    </a:p>
                  </a:txBody>
                  <a:tcPr marL="4176" marR="4176" marT="4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rtl="1" fontAlgn="ctr"/>
                      <a:r>
                        <a:rPr lang="he-IL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העברת "מקל" לגורם המבצע</a:t>
                      </a:r>
                    </a:p>
                  </a:txBody>
                  <a:tcPr marL="4176" marR="4176" marT="4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ה/1</a:t>
                      </a:r>
                    </a:p>
                  </a:txBody>
                  <a:tcPr marL="4176" marR="4176" marT="4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מינוי גורם מנהל ומבצע </a:t>
                      </a:r>
                    </a:p>
                  </a:txBody>
                  <a:tcPr marL="4176" marR="4176" marT="4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ממונה </a:t>
                      </a:r>
                      <a:r>
                        <a:rPr lang="he-IL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עירוני/ת</a:t>
                      </a:r>
                      <a:endParaRPr lang="he-IL" sz="1200" b="1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4176" marR="4176" marT="4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176" marR="4176" marT="4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9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176" marR="4176" marT="4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t"/>
                      <a:r>
                        <a:rPr lang="he-IL" sz="9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176" marR="4176" marT="417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35514275"/>
                  </a:ext>
                </a:extLst>
              </a:tr>
              <a:tr h="472012"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2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ה/2</a:t>
                      </a:r>
                    </a:p>
                  </a:txBody>
                  <a:tcPr marL="4176" marR="4176" marT="4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מינוי </a:t>
                      </a:r>
                      <a:r>
                        <a:rPr lang="he-IL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מנהל/ת </a:t>
                      </a:r>
                      <a:r>
                        <a:rPr lang="he-IL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פרויקט עירוני</a:t>
                      </a:r>
                    </a:p>
                  </a:txBody>
                  <a:tcPr marL="4176" marR="4176" marT="4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ממונה </a:t>
                      </a:r>
                      <a:r>
                        <a:rPr lang="he-IL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עירוני/ת</a:t>
                      </a:r>
                      <a:endParaRPr lang="he-IL" sz="1200" b="1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4176" marR="4176" marT="4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176" marR="4176" marT="4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176" marR="4176" marT="4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t"/>
                      <a:r>
                        <a:rPr lang="he-IL" sz="9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176" marR="4176" marT="417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0702270"/>
                  </a:ext>
                </a:extLst>
              </a:tr>
              <a:tr h="480441"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ה/3</a:t>
                      </a:r>
                    </a:p>
                  </a:txBody>
                  <a:tcPr marL="4176" marR="4176" marT="4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2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דיון העברת "מקל" מסודרת</a:t>
                      </a:r>
                    </a:p>
                  </a:txBody>
                  <a:tcPr marL="4176" marR="4176" marT="4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2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אגף מבני ציבור </a:t>
                      </a:r>
                    </a:p>
                  </a:txBody>
                  <a:tcPr marL="4176" marR="4176" marT="4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176" marR="4176" marT="4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9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176" marR="4176" marT="4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t"/>
                      <a:r>
                        <a:rPr lang="he-IL" sz="9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176" marR="4176" marT="417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73230040"/>
                  </a:ext>
                </a:extLst>
              </a:tr>
              <a:tr h="363491"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2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ה/4</a:t>
                      </a:r>
                    </a:p>
                  </a:txBody>
                  <a:tcPr marL="4176" marR="4176" marT="4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2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אישור קבלת הפרויקט</a:t>
                      </a:r>
                    </a:p>
                  </a:txBody>
                  <a:tcPr marL="4176" marR="4176" marT="4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מנהל/ת </a:t>
                      </a:r>
                      <a:r>
                        <a:rPr lang="he-IL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פרויקט עירוני </a:t>
                      </a:r>
                    </a:p>
                  </a:txBody>
                  <a:tcPr marL="4176" marR="4176" marT="4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אישור </a:t>
                      </a:r>
                      <a:r>
                        <a:rPr lang="he-IL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מנהל/ת </a:t>
                      </a:r>
                      <a:r>
                        <a:rPr lang="he-IL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פרויקט עירוני על כך שקרא ואישר את בדיקת ההיתכנות ובמידת הצורך העלה על הכתב את השגותיו והערותיו</a:t>
                      </a:r>
                    </a:p>
                  </a:txBody>
                  <a:tcPr marL="4176" marR="4176" marT="4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9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176" marR="4176" marT="4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t"/>
                      <a:r>
                        <a:rPr lang="he-IL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176" marR="4176" marT="417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7723862"/>
                  </a:ext>
                </a:extLst>
              </a:tr>
            </a:tbl>
          </a:graphicData>
        </a:graphic>
      </p:graphicFrame>
      <p:sp>
        <p:nvSpPr>
          <p:cNvPr id="11" name="לחצן פעולה: חזרה 10">
            <a:hlinkClick r:id="rId2" action="ppaction://hlinksldjump" highlightClick="1"/>
          </p:cNvPr>
          <p:cNvSpPr/>
          <p:nvPr/>
        </p:nvSpPr>
        <p:spPr>
          <a:xfrm>
            <a:off x="103493" y="6085645"/>
            <a:ext cx="360040" cy="331700"/>
          </a:xfrm>
          <a:prstGeom prst="actionButtonReturn">
            <a:avLst/>
          </a:prstGeom>
          <a:solidFill>
            <a:schemeClr val="accent1">
              <a:lumMod val="40000"/>
              <a:lumOff val="60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758108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מלבן 8"/>
          <p:cNvSpPr/>
          <p:nvPr/>
        </p:nvSpPr>
        <p:spPr>
          <a:xfrm>
            <a:off x="-324545" y="160591"/>
            <a:ext cx="748883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e-IL" sz="32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avid" panose="020E0502060401010101" pitchFamily="34" charset="-79"/>
                <a:ea typeface="+mj-ea"/>
                <a:cs typeface="David" panose="020E0502060401010101" pitchFamily="34" charset="-79"/>
              </a:rPr>
              <a:t>מסמך "בראשית" </a:t>
            </a:r>
            <a:r>
              <a:rPr lang="he-IL" sz="32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avid" panose="020E0502060401010101" pitchFamily="34" charset="-79"/>
                <a:ea typeface="+mj-ea"/>
                <a:cs typeface="David" panose="020E0502060401010101" pitchFamily="34" charset="-79"/>
              </a:rPr>
              <a:t>- </a:t>
            </a:r>
            <a:r>
              <a:rPr lang="he-IL" sz="32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avid" panose="020E0502060401010101" pitchFamily="34" charset="-79"/>
                <a:ea typeface="+mj-ea"/>
                <a:cs typeface="David" panose="020E0502060401010101" pitchFamily="34" charset="-79"/>
              </a:rPr>
              <a:t>שלב הייזום</a:t>
            </a:r>
          </a:p>
        </p:txBody>
      </p:sp>
      <p:graphicFrame>
        <p:nvGraphicFramePr>
          <p:cNvPr id="3" name="טבלה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3112624"/>
              </p:ext>
            </p:extLst>
          </p:nvPr>
        </p:nvGraphicFramePr>
        <p:xfrm>
          <a:off x="348215" y="1750904"/>
          <a:ext cx="8348152" cy="3432997"/>
        </p:xfrm>
        <a:graphic>
          <a:graphicData uri="http://schemas.openxmlformats.org/drawingml/2006/table">
            <a:tbl>
              <a:tblPr rtl="1"/>
              <a:tblGrid>
                <a:gridCol w="408091">
                  <a:extLst>
                    <a:ext uri="{9D8B030D-6E8A-4147-A177-3AD203B41FA5}">
                      <a16:colId xmlns:a16="http://schemas.microsoft.com/office/drawing/2014/main" val="3534130342"/>
                    </a:ext>
                  </a:extLst>
                </a:gridCol>
                <a:gridCol w="1033259">
                  <a:extLst>
                    <a:ext uri="{9D8B030D-6E8A-4147-A177-3AD203B41FA5}">
                      <a16:colId xmlns:a16="http://schemas.microsoft.com/office/drawing/2014/main" val="486071686"/>
                    </a:ext>
                  </a:extLst>
                </a:gridCol>
                <a:gridCol w="726582">
                  <a:extLst>
                    <a:ext uri="{9D8B030D-6E8A-4147-A177-3AD203B41FA5}">
                      <a16:colId xmlns:a16="http://schemas.microsoft.com/office/drawing/2014/main" val="4289144952"/>
                    </a:ext>
                  </a:extLst>
                </a:gridCol>
                <a:gridCol w="1839982">
                  <a:extLst>
                    <a:ext uri="{9D8B030D-6E8A-4147-A177-3AD203B41FA5}">
                      <a16:colId xmlns:a16="http://schemas.microsoft.com/office/drawing/2014/main" val="2792129993"/>
                    </a:ext>
                  </a:extLst>
                </a:gridCol>
                <a:gridCol w="991379">
                  <a:extLst>
                    <a:ext uri="{9D8B030D-6E8A-4147-A177-3AD203B41FA5}">
                      <a16:colId xmlns:a16="http://schemas.microsoft.com/office/drawing/2014/main" val="3372226060"/>
                    </a:ext>
                  </a:extLst>
                </a:gridCol>
                <a:gridCol w="2237301">
                  <a:extLst>
                    <a:ext uri="{9D8B030D-6E8A-4147-A177-3AD203B41FA5}">
                      <a16:colId xmlns:a16="http://schemas.microsoft.com/office/drawing/2014/main" val="3518877937"/>
                    </a:ext>
                  </a:extLst>
                </a:gridCol>
                <a:gridCol w="624938">
                  <a:extLst>
                    <a:ext uri="{9D8B030D-6E8A-4147-A177-3AD203B41FA5}">
                      <a16:colId xmlns:a16="http://schemas.microsoft.com/office/drawing/2014/main" val="626413180"/>
                    </a:ext>
                  </a:extLst>
                </a:gridCol>
                <a:gridCol w="486620">
                  <a:extLst>
                    <a:ext uri="{9D8B030D-6E8A-4147-A177-3AD203B41FA5}">
                      <a16:colId xmlns:a16="http://schemas.microsoft.com/office/drawing/2014/main" val="1353796159"/>
                    </a:ext>
                  </a:extLst>
                </a:gridCol>
              </a:tblGrid>
              <a:tr h="310698">
                <a:tc gridSpan="8">
                  <a:txBody>
                    <a:bodyPr/>
                    <a:lstStyle/>
                    <a:p>
                      <a:pPr algn="ctr" rtl="1" fontAlgn="ctr"/>
                      <a:r>
                        <a:rPr lang="he-IL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מסמך הייזום  (שלבים  ו'-ז') </a:t>
                      </a:r>
                    </a:p>
                  </a:txBody>
                  <a:tcPr marL="4176" marR="4176" marT="4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FF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35665159"/>
                  </a:ext>
                </a:extLst>
              </a:tr>
              <a:tr h="273949"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שלב</a:t>
                      </a:r>
                    </a:p>
                  </a:txBody>
                  <a:tcPr marL="4176" marR="4176" marT="4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D9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תיאור השלב</a:t>
                      </a:r>
                    </a:p>
                  </a:txBody>
                  <a:tcPr marL="4176" marR="4176" marT="4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D9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מס"ד</a:t>
                      </a:r>
                    </a:p>
                  </a:txBody>
                  <a:tcPr marL="4176" marR="4176" marT="4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D9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נושא </a:t>
                      </a:r>
                    </a:p>
                  </a:txBody>
                  <a:tcPr marL="4176" marR="4176" marT="4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D9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4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גורם מנחה/אחראי</a:t>
                      </a:r>
                    </a:p>
                  </a:txBody>
                  <a:tcPr marL="4176" marR="4176" marT="4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D9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פירוט</a:t>
                      </a:r>
                    </a:p>
                  </a:txBody>
                  <a:tcPr marL="4176" marR="4176" marT="4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D9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4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סימוכין</a:t>
                      </a:r>
                    </a:p>
                  </a:txBody>
                  <a:tcPr marL="4176" marR="4176" marT="4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D9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הערות</a:t>
                      </a:r>
                    </a:p>
                  </a:txBody>
                  <a:tcPr marL="4176" marR="4176" marT="4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D9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00183900"/>
                  </a:ext>
                </a:extLst>
              </a:tr>
              <a:tr h="278125">
                <a:tc rowSpan="5">
                  <a:txBody>
                    <a:bodyPr/>
                    <a:lstStyle/>
                    <a:p>
                      <a:pPr algn="ctr" rtl="1" fontAlgn="ctr"/>
                      <a:r>
                        <a:rPr lang="he-IL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שלב ו' </a:t>
                      </a:r>
                    </a:p>
                  </a:txBody>
                  <a:tcPr marL="4176" marR="4176" marT="4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 rowSpan="5">
                  <a:txBody>
                    <a:bodyPr/>
                    <a:lstStyle/>
                    <a:p>
                      <a:pPr algn="ctr" rtl="1" fontAlgn="ctr"/>
                      <a:r>
                        <a:rPr lang="he-IL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מסמך ייזום הפרוייקט </a:t>
                      </a:r>
                    </a:p>
                  </a:txBody>
                  <a:tcPr marL="4176" marR="4176" marT="4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ו/1</a:t>
                      </a:r>
                    </a:p>
                  </a:txBody>
                  <a:tcPr marL="4176" marR="4176" marT="4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היבטי ביצוע והנדסה (לרבות תפעול ואחזקה)</a:t>
                      </a:r>
                    </a:p>
                  </a:txBody>
                  <a:tcPr marL="4176" marR="4176" marT="4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 rowSpan="5">
                  <a:txBody>
                    <a:bodyPr/>
                    <a:lstStyle/>
                    <a:p>
                      <a:pPr algn="ctr" rtl="1" fontAlgn="ctr"/>
                      <a:r>
                        <a:rPr lang="he-IL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מנהל/ת </a:t>
                      </a:r>
                      <a:r>
                        <a:rPr lang="he-IL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הפרויקט העירוני </a:t>
                      </a:r>
                    </a:p>
                  </a:txBody>
                  <a:tcPr marL="4176" marR="4176" marT="4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שיטת ביצוע, סוגי התקשרות וכד'</a:t>
                      </a:r>
                    </a:p>
                  </a:txBody>
                  <a:tcPr marL="4176" marR="4176" marT="4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 fontAlgn="t"/>
                      <a:r>
                        <a:rPr lang="he-IL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176" marR="4176" marT="417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 fontAlgn="t"/>
                      <a:r>
                        <a:rPr lang="he-IL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176" marR="4176" marT="417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52048928"/>
                  </a:ext>
                </a:extLst>
              </a:tr>
              <a:tr h="384523"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2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ו/2</a:t>
                      </a:r>
                    </a:p>
                  </a:txBody>
                  <a:tcPr marL="4176" marR="4176" marT="4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היבטי לו"ז</a:t>
                      </a:r>
                    </a:p>
                  </a:txBody>
                  <a:tcPr marL="4176" marR="4176" marT="4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לוז מפורט כולל אבני דרך מרכזיות</a:t>
                      </a:r>
                    </a:p>
                  </a:txBody>
                  <a:tcPr marL="4176" marR="4176" marT="4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 fontAlgn="t"/>
                      <a:r>
                        <a:rPr lang="he-IL" sz="12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176" marR="4176" marT="417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 fontAlgn="t"/>
                      <a:r>
                        <a:rPr lang="he-IL" sz="12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176" marR="4176" marT="417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5395813"/>
                  </a:ext>
                </a:extLst>
              </a:tr>
              <a:tr h="263538"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2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ו/3</a:t>
                      </a:r>
                    </a:p>
                  </a:txBody>
                  <a:tcPr marL="4176" marR="4176" marT="4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היבטי תקציב</a:t>
                      </a:r>
                    </a:p>
                  </a:txBody>
                  <a:tcPr marL="4176" marR="4176" marT="4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אומדן מאושר, תקציב מאושר, תזרים מזומנים ועוד</a:t>
                      </a:r>
                    </a:p>
                  </a:txBody>
                  <a:tcPr marL="4176" marR="4176" marT="4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 fontAlgn="t"/>
                      <a:r>
                        <a:rPr lang="he-IL" sz="12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176" marR="4176" marT="417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 fontAlgn="t"/>
                      <a:r>
                        <a:rPr lang="he-IL" sz="12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176" marR="4176" marT="417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99297419"/>
                  </a:ext>
                </a:extLst>
              </a:tr>
              <a:tr h="278125"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2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ו/4</a:t>
                      </a:r>
                    </a:p>
                  </a:txBody>
                  <a:tcPr marL="4176" marR="4176" marT="4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2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ניהול סיכונים </a:t>
                      </a:r>
                    </a:p>
                  </a:txBody>
                  <a:tcPr marL="4176" marR="4176" marT="4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טבלת ניהול סיכונים לרבות פעולות להקטנת הסיכונים</a:t>
                      </a:r>
                    </a:p>
                  </a:txBody>
                  <a:tcPr marL="4176" marR="4176" marT="4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 fontAlgn="t"/>
                      <a:r>
                        <a:rPr lang="he-IL" sz="12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176" marR="4176" marT="417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 fontAlgn="t"/>
                      <a:r>
                        <a:rPr lang="he-IL" sz="12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176" marR="4176" marT="417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49464564"/>
                  </a:ext>
                </a:extLst>
              </a:tr>
              <a:tr h="278125"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2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ו/5</a:t>
                      </a:r>
                    </a:p>
                  </a:txBody>
                  <a:tcPr marL="4176" marR="4176" marT="4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2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סיכום</a:t>
                      </a:r>
                    </a:p>
                  </a:txBody>
                  <a:tcPr marL="4176" marR="4176" marT="4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חוות דעת כללית וסיכום מנהל הפרויקט המציג את דרכי הפעולה המרכזיות לניהול הפרויקט</a:t>
                      </a:r>
                    </a:p>
                  </a:txBody>
                  <a:tcPr marL="4176" marR="4176" marT="4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 fontAlgn="t"/>
                      <a:r>
                        <a:rPr lang="he-IL" sz="12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176" marR="4176" marT="417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 fontAlgn="t"/>
                      <a:r>
                        <a:rPr lang="he-IL" sz="12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176" marR="4176" marT="417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77688375"/>
                  </a:ext>
                </a:extLst>
              </a:tr>
              <a:tr h="278125"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4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שלב ז' </a:t>
                      </a:r>
                    </a:p>
                  </a:txBody>
                  <a:tcPr marL="4176" marR="4176" marT="4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אישור ממונה </a:t>
                      </a:r>
                      <a:r>
                        <a:rPr lang="he-IL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עירוני/ת </a:t>
                      </a:r>
                      <a:r>
                        <a:rPr lang="he-IL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למסמך ייזום</a:t>
                      </a:r>
                    </a:p>
                  </a:txBody>
                  <a:tcPr marL="4176" marR="4176" marT="4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2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ז/1</a:t>
                      </a:r>
                    </a:p>
                  </a:txBody>
                  <a:tcPr marL="4176" marR="4176" marT="4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2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מסמך ייזום </a:t>
                      </a:r>
                    </a:p>
                  </a:txBody>
                  <a:tcPr marL="4176" marR="4176" marT="4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מנהל/ת </a:t>
                      </a:r>
                      <a:r>
                        <a:rPr lang="he-IL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הפרויקט העירוני </a:t>
                      </a:r>
                    </a:p>
                  </a:txBody>
                  <a:tcPr marL="4176" marR="4176" marT="4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יש לצרף את סיכום הממונה </a:t>
                      </a:r>
                      <a:r>
                        <a:rPr lang="he-IL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העירוני/ת </a:t>
                      </a:r>
                      <a:r>
                        <a:rPr lang="he-IL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+ מצגת שהוצגה ואושרה בדיון</a:t>
                      </a:r>
                    </a:p>
                  </a:txBody>
                  <a:tcPr marL="4176" marR="4176" marT="4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 fontAlgn="t"/>
                      <a:r>
                        <a:rPr lang="he-IL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176" marR="4176" marT="417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 fontAlgn="t"/>
                      <a:r>
                        <a:rPr lang="he-IL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176" marR="4176" marT="417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13762976"/>
                  </a:ext>
                </a:extLst>
              </a:tr>
            </a:tbl>
          </a:graphicData>
        </a:graphic>
      </p:graphicFrame>
      <p:sp>
        <p:nvSpPr>
          <p:cNvPr id="11" name="לחצן פעולה: חזרה 10">
            <a:hlinkClick r:id="rId2" action="ppaction://hlinksldjump" highlightClick="1"/>
          </p:cNvPr>
          <p:cNvSpPr/>
          <p:nvPr/>
        </p:nvSpPr>
        <p:spPr>
          <a:xfrm>
            <a:off x="348215" y="6023589"/>
            <a:ext cx="360040" cy="331700"/>
          </a:xfrm>
          <a:prstGeom prst="actionButtonReturn">
            <a:avLst/>
          </a:prstGeom>
          <a:solidFill>
            <a:schemeClr val="accent1">
              <a:lumMod val="40000"/>
              <a:lumOff val="60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838522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ערכת נושא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ערכת נושא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ערכת נושא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5635</TotalTime>
  <Words>1509</Words>
  <Application>Microsoft Office PowerPoint</Application>
  <PresentationFormat>‫הצגה על המסך (4:3)</PresentationFormat>
  <Paragraphs>668</Paragraphs>
  <Slides>8</Slides>
  <Notes>1</Notes>
  <HiddenSlides>0</HiddenSlides>
  <MMClips>0</MMClips>
  <ScaleCrop>false</ScaleCrop>
  <HeadingPairs>
    <vt:vector size="6" baseType="variant">
      <vt:variant>
        <vt:lpstr>גופנים בשימוש</vt:lpstr>
      </vt:variant>
      <vt:variant>
        <vt:i4>5</vt:i4>
      </vt:variant>
      <vt:variant>
        <vt:lpstr>ערכת נושא</vt:lpstr>
      </vt:variant>
      <vt:variant>
        <vt:i4>1</vt:i4>
      </vt:variant>
      <vt:variant>
        <vt:lpstr>כותרות שקופיות</vt:lpstr>
      </vt:variant>
      <vt:variant>
        <vt:i4>8</vt:i4>
      </vt:variant>
    </vt:vector>
  </HeadingPairs>
  <TitlesOfParts>
    <vt:vector size="14" baseType="lpstr">
      <vt:lpstr>Arial</vt:lpstr>
      <vt:lpstr>Blender</vt:lpstr>
      <vt:lpstr>Calibri</vt:lpstr>
      <vt:lpstr>David</vt:lpstr>
      <vt:lpstr>Times New Roman</vt:lpstr>
      <vt:lpstr>1_ערכת נושא Office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</vt:vector>
  </TitlesOfParts>
  <Company>Tel-Aviv Municipality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מצגת של PowerPoint‏</dc:title>
  <dc:creator>דבי מזרחי - רכזת פרויקטים לבינוי ציבורי</dc:creator>
  <cp:lastModifiedBy>דבי מזרחי - רכזת פרויקטים לבינוי ציבורי</cp:lastModifiedBy>
  <cp:revision>275</cp:revision>
  <cp:lastPrinted>2024-11-20T14:55:11Z</cp:lastPrinted>
  <dcterms:created xsi:type="dcterms:W3CDTF">2018-03-14T12:38:06Z</dcterms:created>
  <dcterms:modified xsi:type="dcterms:W3CDTF">2025-07-09T07:41:36Z</dcterms:modified>
</cp:coreProperties>
</file>